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xlsx" ContentType="application/vnd.openxmlformats-officedocument.spreadsheetml.sheet"/>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ags/tag7.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drawings/drawing1.xml" ContentType="application/vnd.openxmlformats-officedocument.drawingml.chartshapes+xml"/>
  <Override PartName="/ppt/charts/chart6.xml" ContentType="application/vnd.openxmlformats-officedocument.drawingml.chart+xml"/>
  <Override PartName="/ppt/charts/chart7.xml" ContentType="application/vnd.openxmlformats-officedocument.drawingml.chart+xml"/>
  <Override PartName="/ppt/drawings/drawing2.xml" ContentType="application/vnd.openxmlformats-officedocument.drawingml.chartshapes+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drawings/drawing3.xml" ContentType="application/vnd.openxmlformats-officedocument.drawingml.chartshapes+xml"/>
  <Override PartName="/ppt/charts/chart11.xml" ContentType="application/vnd.openxmlformats-officedocument.drawingml.chart+xml"/>
  <Override PartName="/ppt/charts/chart12.xml" ContentType="application/vnd.openxmlformats-officedocument.drawingml.chart+xml"/>
  <Override PartName="/ppt/drawings/drawing4.xml" ContentType="application/vnd.openxmlformats-officedocument.drawingml.chartshapes+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drawings/drawing5.xml" ContentType="application/vnd.openxmlformats-officedocument.drawingml.chartshapes+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drawings/drawing6.xml" ContentType="application/vnd.openxmlformats-officedocument.drawingml.chartshapes+xml"/>
  <Override PartName="/ppt/charts/chart24.xml" ContentType="application/vnd.openxmlformats-officedocument.drawingml.chart+xml"/>
  <Override PartName="/ppt/charts/chart25.xml" ContentType="application/vnd.openxmlformats-officedocument.drawingml.chart+xml"/>
  <Override PartName="/ppt/drawings/drawing7.xml" ContentType="application/vnd.openxmlformats-officedocument.drawingml.chartshapes+xml"/>
  <Override PartName="/ppt/charts/chart2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 id="2147483723" r:id="rId5"/>
    <p:sldMasterId id="2147483663" r:id="rId6"/>
    <p:sldMasterId id="2147483713" r:id="rId7"/>
    <p:sldMasterId id="2147483677" r:id="rId8"/>
    <p:sldMasterId id="2147483741" r:id="rId9"/>
  </p:sldMasterIdLst>
  <p:notesMasterIdLst>
    <p:notesMasterId r:id="rId45"/>
  </p:notesMasterIdLst>
  <p:sldIdLst>
    <p:sldId id="268" r:id="rId10"/>
    <p:sldId id="300" r:id="rId11"/>
    <p:sldId id="290" r:id="rId12"/>
    <p:sldId id="302" r:id="rId13"/>
    <p:sldId id="303" r:id="rId14"/>
    <p:sldId id="304" r:id="rId15"/>
    <p:sldId id="273" r:id="rId16"/>
    <p:sldId id="322" r:id="rId17"/>
    <p:sldId id="308" r:id="rId18"/>
    <p:sldId id="282" r:id="rId19"/>
    <p:sldId id="309" r:id="rId20"/>
    <p:sldId id="292" r:id="rId21"/>
    <p:sldId id="293" r:id="rId22"/>
    <p:sldId id="310" r:id="rId23"/>
    <p:sldId id="294" r:id="rId24"/>
    <p:sldId id="311" r:id="rId25"/>
    <p:sldId id="295" r:id="rId26"/>
    <p:sldId id="305" r:id="rId27"/>
    <p:sldId id="296" r:id="rId28"/>
    <p:sldId id="297" r:id="rId29"/>
    <p:sldId id="291" r:id="rId30"/>
    <p:sldId id="275" r:id="rId31"/>
    <p:sldId id="279" r:id="rId32"/>
    <p:sldId id="283" r:id="rId33"/>
    <p:sldId id="315" r:id="rId34"/>
    <p:sldId id="277" r:id="rId35"/>
    <p:sldId id="281" r:id="rId36"/>
    <p:sldId id="316" r:id="rId37"/>
    <p:sldId id="285" r:id="rId38"/>
    <p:sldId id="317" r:id="rId39"/>
    <p:sldId id="287" r:id="rId40"/>
    <p:sldId id="318" r:id="rId41"/>
    <p:sldId id="319" r:id="rId42"/>
    <p:sldId id="320" r:id="rId43"/>
    <p:sldId id="321" r:id="rId44"/>
  </p:sldIdLst>
  <p:sldSz cx="9144000" cy="6858000" type="screen4x3"/>
  <p:notesSz cx="6858000" cy="9144000"/>
  <p:custDataLst>
    <p:tags r:id="rId47"/>
  </p:custDataLst>
  <p:defaultTextStyle>
    <a:defPPr>
      <a:defRPr lang="en-AU"/>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4144">
          <p15:clr>
            <a:srgbClr val="A4A3A4"/>
          </p15:clr>
        </p15:guide>
        <p15:guide id="2" orient="horz" pos="174">
          <p15:clr>
            <a:srgbClr val="A4A3A4"/>
          </p15:clr>
        </p15:guide>
        <p15:guide id="3" orient="horz" pos="3192">
          <p15:clr>
            <a:srgbClr val="A4A3A4"/>
          </p15:clr>
        </p15:guide>
        <p15:guide id="4" orient="horz" pos="2873">
          <p15:clr>
            <a:srgbClr val="A4A3A4"/>
          </p15:clr>
        </p15:guide>
        <p15:guide id="5" orient="horz" pos="1134">
          <p15:clr>
            <a:srgbClr val="A4A3A4"/>
          </p15:clr>
        </p15:guide>
        <p15:guide id="6" orient="horz" pos="810">
          <p15:clr>
            <a:srgbClr val="A4A3A4"/>
          </p15:clr>
        </p15:guide>
        <p15:guide id="7" orient="horz" pos="3509">
          <p15:clr>
            <a:srgbClr val="A4A3A4"/>
          </p15:clr>
        </p15:guide>
        <p15:guide id="8" orient="horz" pos="3668">
          <p15:clr>
            <a:srgbClr val="A4A3A4"/>
          </p15:clr>
        </p15:guide>
        <p15:guide id="9" orient="horz" pos="658">
          <p15:clr>
            <a:srgbClr val="A4A3A4"/>
          </p15:clr>
        </p15:guide>
        <p15:guide id="10" pos="180">
          <p15:clr>
            <a:srgbClr val="A4A3A4"/>
          </p15:clr>
        </p15:guide>
        <p15:guide id="11" pos="5578">
          <p15:clr>
            <a:srgbClr val="A4A3A4"/>
          </p15:clr>
        </p15:guide>
        <p15:guide id="12" pos="2880">
          <p15:clr>
            <a:srgbClr val="A4A3A4"/>
          </p15:clr>
        </p15:guide>
        <p15:guide id="13" pos="814">
          <p15:clr>
            <a:srgbClr val="A4A3A4"/>
          </p15:clr>
        </p15:guide>
        <p15:guide id="14" pos="5260">
          <p15:clr>
            <a:srgbClr val="A4A3A4"/>
          </p15:clr>
        </p15:guide>
        <p15:guide id="15" pos="3040">
          <p15:clr>
            <a:srgbClr val="A4A3A4"/>
          </p15:clr>
        </p15:guide>
        <p15:guide id="16" pos="3830">
          <p15:clr>
            <a:srgbClr val="A4A3A4"/>
          </p15:clr>
        </p15:guide>
        <p15:guide id="17" pos="271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7979"/>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79" autoAdjust="0"/>
    <p:restoredTop sz="94595" autoAdjust="0"/>
  </p:normalViewPr>
  <p:slideViewPr>
    <p:cSldViewPr snapToGrid="0" showGuides="1">
      <p:cViewPr varScale="1">
        <p:scale>
          <a:sx n="212" d="100"/>
          <a:sy n="212" d="100"/>
        </p:scale>
        <p:origin x="-1768" y="-120"/>
      </p:cViewPr>
      <p:guideLst>
        <p:guide orient="horz" pos="4144"/>
        <p:guide orient="horz" pos="174"/>
        <p:guide orient="horz" pos="3192"/>
        <p:guide orient="horz" pos="2873"/>
        <p:guide orient="horz" pos="1134"/>
        <p:guide orient="horz" pos="810"/>
        <p:guide orient="horz" pos="3509"/>
        <p:guide orient="horz" pos="3668"/>
        <p:guide orient="horz" pos="658"/>
        <p:guide pos="180"/>
        <p:guide pos="5578"/>
        <p:guide pos="2880"/>
        <p:guide pos="814"/>
        <p:guide pos="5260"/>
        <p:guide pos="3040"/>
        <p:guide pos="3830"/>
        <p:guide pos="271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126"/>
    </p:cViewPr>
  </p:sorterViewPr>
  <p:gridSpacing cx="360045" cy="360045"/>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tags" Target="tags/tag1.xml"/><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1.xml"/><Relationship Id="rId21" Type="http://schemas.openxmlformats.org/officeDocument/2006/relationships/slide" Target="slides/slide12.xml"/><Relationship Id="rId22" Type="http://schemas.openxmlformats.org/officeDocument/2006/relationships/slide" Target="slides/slide13.xml"/><Relationship Id="rId23" Type="http://schemas.openxmlformats.org/officeDocument/2006/relationships/slide" Target="slides/slide14.xml"/><Relationship Id="rId24" Type="http://schemas.openxmlformats.org/officeDocument/2006/relationships/slide" Target="slides/slide15.xml"/><Relationship Id="rId25" Type="http://schemas.openxmlformats.org/officeDocument/2006/relationships/slide" Target="slides/slide16.xml"/><Relationship Id="rId26" Type="http://schemas.openxmlformats.org/officeDocument/2006/relationships/slide" Target="slides/slide17.xml"/><Relationship Id="rId27" Type="http://schemas.openxmlformats.org/officeDocument/2006/relationships/slide" Target="slides/slide18.xml"/><Relationship Id="rId28" Type="http://schemas.openxmlformats.org/officeDocument/2006/relationships/slide" Target="slides/slide19.xml"/><Relationship Id="rId29" Type="http://schemas.openxmlformats.org/officeDocument/2006/relationships/slide" Target="slides/slide20.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30" Type="http://schemas.openxmlformats.org/officeDocument/2006/relationships/slide" Target="slides/slide21.xml"/><Relationship Id="rId31" Type="http://schemas.openxmlformats.org/officeDocument/2006/relationships/slide" Target="slides/slide22.xml"/><Relationship Id="rId32" Type="http://schemas.openxmlformats.org/officeDocument/2006/relationships/slide" Target="slides/slide23.xml"/><Relationship Id="rId9" Type="http://schemas.openxmlformats.org/officeDocument/2006/relationships/slideMaster" Target="slideMasters/slideMaster6.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33" Type="http://schemas.openxmlformats.org/officeDocument/2006/relationships/slide" Target="slides/slide24.xml"/><Relationship Id="rId34" Type="http://schemas.openxmlformats.org/officeDocument/2006/relationships/slide" Target="slides/slide25.xml"/><Relationship Id="rId35" Type="http://schemas.openxmlformats.org/officeDocument/2006/relationships/slide" Target="slides/slide26.xml"/><Relationship Id="rId36" Type="http://schemas.openxmlformats.org/officeDocument/2006/relationships/slide" Target="slides/slide27.xml"/><Relationship Id="rId10" Type="http://schemas.openxmlformats.org/officeDocument/2006/relationships/slide" Target="slides/slide1.xml"/><Relationship Id="rId11" Type="http://schemas.openxmlformats.org/officeDocument/2006/relationships/slide" Target="slides/slide2.xml"/><Relationship Id="rId12" Type="http://schemas.openxmlformats.org/officeDocument/2006/relationships/slide" Target="slides/slide3.xml"/><Relationship Id="rId13" Type="http://schemas.openxmlformats.org/officeDocument/2006/relationships/slide" Target="slides/slide4.xml"/><Relationship Id="rId14" Type="http://schemas.openxmlformats.org/officeDocument/2006/relationships/slide" Target="slides/slide5.xml"/><Relationship Id="rId15" Type="http://schemas.openxmlformats.org/officeDocument/2006/relationships/slide" Target="slides/slide6.xml"/><Relationship Id="rId16" Type="http://schemas.openxmlformats.org/officeDocument/2006/relationships/slide" Target="slides/slide7.xml"/><Relationship Id="rId17" Type="http://schemas.openxmlformats.org/officeDocument/2006/relationships/slide" Target="slides/slide8.xml"/><Relationship Id="rId18" Type="http://schemas.openxmlformats.org/officeDocument/2006/relationships/slide" Target="slides/slide9.xml"/><Relationship Id="rId19" Type="http://schemas.openxmlformats.org/officeDocument/2006/relationships/slide" Target="slides/slide10.xml"/><Relationship Id="rId37" Type="http://schemas.openxmlformats.org/officeDocument/2006/relationships/slide" Target="slides/slide28.xml"/><Relationship Id="rId38" Type="http://schemas.openxmlformats.org/officeDocument/2006/relationships/slide" Target="slides/slide29.xml"/><Relationship Id="rId39" Type="http://schemas.openxmlformats.org/officeDocument/2006/relationships/slide" Target="slides/slide30.xml"/><Relationship Id="rId40" Type="http://schemas.openxmlformats.org/officeDocument/2006/relationships/slide" Target="slides/slide31.xml"/><Relationship Id="rId41" Type="http://schemas.openxmlformats.org/officeDocument/2006/relationships/slide" Target="slides/slide32.xml"/><Relationship Id="rId42" Type="http://schemas.openxmlformats.org/officeDocument/2006/relationships/slide" Target="slides/slide33.xml"/><Relationship Id="rId43" Type="http://schemas.openxmlformats.org/officeDocument/2006/relationships/slide" Target="slides/slide34.xml"/><Relationship Id="rId44" Type="http://schemas.openxmlformats.org/officeDocument/2006/relationships/slide" Target="slides/slide35.xml"/><Relationship Id="rId4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ark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ark10.xlsx"/><Relationship Id="rId2" Type="http://schemas.openxmlformats.org/officeDocument/2006/relationships/chartUserShapes" Target="../drawings/drawing3.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ark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ark12.xlsx"/><Relationship Id="rId2" Type="http://schemas.openxmlformats.org/officeDocument/2006/relationships/chartUserShapes" Target="../drawings/drawing4.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ark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ark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ark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ark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ark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ark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ark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ark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ark20.xlsx"/><Relationship Id="rId2" Type="http://schemas.openxmlformats.org/officeDocument/2006/relationships/chartUserShapes" Target="../drawings/drawing5.xml"/></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ark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ark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ark23.xlsx"/><Relationship Id="rId2" Type="http://schemas.openxmlformats.org/officeDocument/2006/relationships/chartUserShapes" Target="../drawings/drawing6.xml"/></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ark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ark25.xlsx"/><Relationship Id="rId2" Type="http://schemas.openxmlformats.org/officeDocument/2006/relationships/chartUserShapes" Target="../drawings/drawing7.xml"/></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ark26.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ark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ark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ark5.xlsx"/><Relationship Id="rId2"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ark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ark7.xlsx"/><Relationship Id="rId2" Type="http://schemas.openxmlformats.org/officeDocument/2006/relationships/chartUserShapes" Target="../drawings/drawing2.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ark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ark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Tidslinje!$A$3</c:f>
              <c:strCache>
                <c:ptCount val="1"/>
                <c:pt idx="0">
                  <c:v>Totalindex</c:v>
                </c:pt>
              </c:strCache>
            </c:strRef>
          </c:tx>
          <c:dLbls>
            <c:dLbl>
              <c:idx val="0"/>
              <c:layout>
                <c:manualLayout>
                  <c:x val="-0.0248484837614996"/>
                  <c:y val="-0.0569444589753285"/>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4C58-46AB-B9AB-539720E615B1}"/>
                </c:ext>
              </c:extLst>
            </c:dLbl>
            <c:dLbl>
              <c:idx val="1"/>
              <c:layout>
                <c:manualLayout>
                  <c:x val="-0.0289898977217496"/>
                  <c:y val="-0.0537808779211436"/>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4C58-46AB-B9AB-539720E615B1}"/>
                </c:ext>
              </c:extLst>
            </c:dLbl>
            <c:dLbl>
              <c:idx val="2"/>
              <c:layout>
                <c:manualLayout>
                  <c:x val="-0.0310606047018744"/>
                  <c:y val="-0.0569444589753285"/>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4C58-46AB-B9AB-539720E615B1}"/>
                </c:ext>
              </c:extLst>
            </c:dLbl>
            <c:spPr>
              <a:noFill/>
              <a:ln>
                <a:noFill/>
              </a:ln>
              <a:effectLst/>
            </c:spPr>
            <c:txPr>
              <a:bodyPr/>
              <a:lstStyle/>
              <a:p>
                <a:pPr>
                  <a:defRPr sz="1000" b="0"/>
                </a:pPr>
                <a:endParaRPr lang="nb-N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Tidslinje!$B$2:$G$2</c:f>
              <c:strCache>
                <c:ptCount val="6"/>
                <c:pt idx="0">
                  <c:v>1H 2015</c:v>
                </c:pt>
                <c:pt idx="1">
                  <c:v>2H 2015</c:v>
                </c:pt>
                <c:pt idx="2">
                  <c:v>1H 2016</c:v>
                </c:pt>
                <c:pt idx="3">
                  <c:v>2H 2016</c:v>
                </c:pt>
                <c:pt idx="4">
                  <c:v>1H 2017</c:v>
                </c:pt>
                <c:pt idx="5">
                  <c:v>2 H 2017</c:v>
                </c:pt>
              </c:strCache>
            </c:strRef>
          </c:cat>
          <c:val>
            <c:numRef>
              <c:f>Tidslinje!$B$3:$G$3</c:f>
              <c:numCache>
                <c:formatCode>General</c:formatCode>
                <c:ptCount val="6"/>
                <c:pt idx="0">
                  <c:v>4.0</c:v>
                </c:pt>
                <c:pt idx="1">
                  <c:v>5.0</c:v>
                </c:pt>
                <c:pt idx="2">
                  <c:v>1.0</c:v>
                </c:pt>
                <c:pt idx="3">
                  <c:v>13.0</c:v>
                </c:pt>
                <c:pt idx="4">
                  <c:v>18.0</c:v>
                </c:pt>
                <c:pt idx="5">
                  <c:v>22.0</c:v>
                </c:pt>
              </c:numCache>
            </c:numRef>
          </c:val>
          <c:smooth val="0"/>
          <c:extLst xmlns:c16r2="http://schemas.microsoft.com/office/drawing/2015/06/chart">
            <c:ext xmlns:c16="http://schemas.microsoft.com/office/drawing/2014/chart" uri="{C3380CC4-5D6E-409C-BE32-E72D297353CC}">
              <c16:uniqueId val="{00000003-4C58-46AB-B9AB-539720E615B1}"/>
            </c:ext>
          </c:extLst>
        </c:ser>
        <c:dLbls>
          <c:showLegendKey val="0"/>
          <c:showVal val="0"/>
          <c:showCatName val="0"/>
          <c:showSerName val="0"/>
          <c:showPercent val="0"/>
          <c:showBubbleSize val="0"/>
        </c:dLbls>
        <c:marker val="1"/>
        <c:smooth val="0"/>
        <c:axId val="-2129861976"/>
        <c:axId val="-2129735960"/>
      </c:lineChart>
      <c:catAx>
        <c:axId val="-2129861976"/>
        <c:scaling>
          <c:orientation val="minMax"/>
        </c:scaling>
        <c:delete val="0"/>
        <c:axPos val="b"/>
        <c:numFmt formatCode="General" sourceLinked="0"/>
        <c:majorTickMark val="out"/>
        <c:minorTickMark val="none"/>
        <c:tickLblPos val="nextTo"/>
        <c:crossAx val="-2129735960"/>
        <c:crosses val="autoZero"/>
        <c:auto val="1"/>
        <c:lblAlgn val="ctr"/>
        <c:lblOffset val="100"/>
        <c:noMultiLvlLbl val="0"/>
      </c:catAx>
      <c:valAx>
        <c:axId val="-2129735960"/>
        <c:scaling>
          <c:orientation val="minMax"/>
          <c:max val="30.0"/>
        </c:scaling>
        <c:delete val="0"/>
        <c:axPos val="l"/>
        <c:numFmt formatCode="General" sourceLinked="1"/>
        <c:majorTickMark val="out"/>
        <c:minorTickMark val="none"/>
        <c:tickLblPos val="nextTo"/>
        <c:crossAx val="-2129861976"/>
        <c:crosses val="autoZero"/>
        <c:crossBetween val="between"/>
      </c:valAx>
      <c:spPr>
        <a:noFill/>
        <a:ln w="25400">
          <a:noFill/>
        </a:ln>
      </c:spPr>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5133994285398"/>
          <c:y val="0.0371980768301381"/>
          <c:w val="0.441626220572181"/>
          <c:h val="0.88729495292393"/>
        </c:manualLayout>
      </c:layout>
      <c:barChart>
        <c:barDir val="col"/>
        <c:grouping val="clustered"/>
        <c:varyColors val="0"/>
        <c:ser>
          <c:idx val="3"/>
          <c:order val="0"/>
          <c:tx>
            <c:strRef>
              <c:f>'Størrelse på bedrift'!$C$12</c:f>
              <c:strCache>
                <c:ptCount val="1"/>
                <c:pt idx="0">
                  <c:v>1H</c:v>
                </c:pt>
              </c:strCache>
            </c:strRef>
          </c:tx>
          <c:spPr>
            <a:solidFill>
              <a:schemeClr val="bg1">
                <a:lumMod val="75000"/>
              </a:schemeClr>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'Størrelse på bedrift'!$D$5:$J$5</c:f>
              <c:numCache>
                <c:formatCode>General</c:formatCode>
                <c:ptCount val="6"/>
              </c:numCache>
            </c:numRef>
          </c:cat>
          <c:val>
            <c:numRef>
              <c:f>'Størrelse på bedrift'!$D$12:$J$12</c:f>
              <c:numCache>
                <c:formatCode>0</c:formatCode>
                <c:ptCount val="6"/>
                <c:pt idx="0">
                  <c:v>4.0</c:v>
                </c:pt>
                <c:pt idx="1">
                  <c:v>2.0</c:v>
                </c:pt>
                <c:pt idx="2">
                  <c:v>9.0</c:v>
                </c:pt>
                <c:pt idx="3">
                  <c:v>37.0</c:v>
                </c:pt>
                <c:pt idx="4">
                  <c:v>100.0</c:v>
                </c:pt>
                <c:pt idx="5">
                  <c:v>67.0</c:v>
                </c:pt>
              </c:numCache>
            </c:numRef>
          </c:val>
          <c:extLst xmlns:c16r2="http://schemas.microsoft.com/office/drawing/2015/06/chart">
            <c:ext xmlns:c16="http://schemas.microsoft.com/office/drawing/2014/chart" uri="{C3380CC4-5D6E-409C-BE32-E72D297353CC}">
              <c16:uniqueId val="{00000000-342D-4D72-9DCD-D81857CC2EA1}"/>
            </c:ext>
          </c:extLst>
        </c:ser>
        <c:ser>
          <c:idx val="2"/>
          <c:order val="1"/>
          <c:tx>
            <c:strRef>
              <c:f>'Størrelse på bedrift'!$C$13</c:f>
              <c:strCache>
                <c:ptCount val="1"/>
                <c:pt idx="0">
                  <c:v>2H</c:v>
                </c:pt>
              </c:strCache>
            </c:strRef>
          </c:tx>
          <c:spPr>
            <a:solidFill>
              <a:schemeClr val="accent2"/>
            </a:solidFill>
          </c:spPr>
          <c:invertIfNegative val="0"/>
          <c:dLbls>
            <c:dLbl>
              <c:idx val="4"/>
              <c:layout>
                <c:manualLayout>
                  <c:x val="0.0399334199836141"/>
                  <c:y val="0.0580220570113666"/>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342D-4D72-9DCD-D81857CC2EA1}"/>
                </c:ext>
              </c:extLst>
            </c:dLbl>
            <c:spPr>
              <a:noFill/>
              <a:ln>
                <a:noFill/>
              </a:ln>
              <a:effectLst/>
            </c:spPr>
            <c:txPr>
              <a:bodyPr wrap="square" lIns="38100" tIns="19050" rIns="38100" bIns="19050" anchor="ctr">
                <a:spAutoFit/>
              </a:bodyPr>
              <a:lstStyle/>
              <a:p>
                <a:pPr>
                  <a:defRPr b="0"/>
                </a:pPr>
                <a:endParaRPr lang="nb-N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'Størrelse på bedrift'!$D$5:$J$5</c:f>
              <c:numCache>
                <c:formatCode>General</c:formatCode>
                <c:ptCount val="6"/>
              </c:numCache>
            </c:numRef>
          </c:cat>
          <c:val>
            <c:numRef>
              <c:f>'Størrelse på bedrift'!$D$13:$J$13</c:f>
              <c:numCache>
                <c:formatCode>0</c:formatCode>
                <c:ptCount val="6"/>
                <c:pt idx="0">
                  <c:v>5.0</c:v>
                </c:pt>
                <c:pt idx="1">
                  <c:v>-3.0</c:v>
                </c:pt>
                <c:pt idx="2">
                  <c:v>20.0</c:v>
                </c:pt>
                <c:pt idx="3">
                  <c:v>23.0</c:v>
                </c:pt>
                <c:pt idx="4">
                  <c:v>100.0</c:v>
                </c:pt>
                <c:pt idx="5">
                  <c:v>86.0</c:v>
                </c:pt>
              </c:numCache>
            </c:numRef>
          </c:val>
          <c:extLst xmlns:c16r2="http://schemas.microsoft.com/office/drawing/2015/06/chart">
            <c:ext xmlns:c16="http://schemas.microsoft.com/office/drawing/2014/chart" uri="{C3380CC4-5D6E-409C-BE32-E72D297353CC}">
              <c16:uniqueId val="{00000002-342D-4D72-9DCD-D81857CC2EA1}"/>
            </c:ext>
          </c:extLst>
        </c:ser>
        <c:dLbls>
          <c:showLegendKey val="0"/>
          <c:showVal val="0"/>
          <c:showCatName val="0"/>
          <c:showSerName val="0"/>
          <c:showPercent val="0"/>
          <c:showBubbleSize val="0"/>
        </c:dLbls>
        <c:gapWidth val="150"/>
        <c:axId val="-2140944696"/>
        <c:axId val="-2140948392"/>
      </c:barChart>
      <c:catAx>
        <c:axId val="-2140944696"/>
        <c:scaling>
          <c:orientation val="minMax"/>
        </c:scaling>
        <c:delete val="1"/>
        <c:axPos val="b"/>
        <c:numFmt formatCode="General" sourceLinked="0"/>
        <c:majorTickMark val="out"/>
        <c:minorTickMark val="none"/>
        <c:tickLblPos val="nextTo"/>
        <c:crossAx val="-2140948392"/>
        <c:crosses val="autoZero"/>
        <c:auto val="1"/>
        <c:lblAlgn val="ctr"/>
        <c:lblOffset val="100"/>
        <c:noMultiLvlLbl val="0"/>
      </c:catAx>
      <c:valAx>
        <c:axId val="-2140948392"/>
        <c:scaling>
          <c:orientation val="minMax"/>
          <c:max val="100.0"/>
          <c:min val="-50.0"/>
        </c:scaling>
        <c:delete val="0"/>
        <c:axPos val="l"/>
        <c:numFmt formatCode="#,##0" sourceLinked="0"/>
        <c:majorTickMark val="out"/>
        <c:minorTickMark val="none"/>
        <c:tickLblPos val="nextTo"/>
        <c:crossAx val="-2140944696"/>
        <c:crosses val="autoZero"/>
        <c:crossBetween val="between"/>
      </c:valAx>
    </c:plotArea>
    <c:plotVisOnly val="1"/>
    <c:dispBlanksAs val="gap"/>
    <c:showDLblsOverMax val="0"/>
  </c:chart>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3"/>
          <c:order val="0"/>
          <c:tx>
            <c:strRef>
              <c:f>'Størrelse på bedrift'!$C$6</c:f>
              <c:strCache>
                <c:ptCount val="1"/>
                <c:pt idx="0">
                  <c:v>4 Vet ikke</c:v>
                </c:pt>
              </c:strCache>
            </c:strRef>
          </c:tx>
          <c:invertIfNegative val="0"/>
          <c:cat>
            <c:strRef>
              <c:f>'Størrelse på bedrift'!$D$2:$I$2</c:f>
              <c:strCache>
                <c:ptCount val="6"/>
                <c:pt idx="0">
                  <c:v>Nord-Norge</c:v>
                </c:pt>
                <c:pt idx="1">
                  <c:v>Midt-Norge</c:v>
                </c:pt>
                <c:pt idx="2">
                  <c:v>Oslo</c:v>
                </c:pt>
                <c:pt idx="3">
                  <c:v>Sørlandet</c:v>
                </c:pt>
                <c:pt idx="4">
                  <c:v>Østlandet</c:v>
                </c:pt>
                <c:pt idx="5">
                  <c:v>Vestlandet</c:v>
                </c:pt>
              </c:strCache>
            </c:strRef>
          </c:cat>
          <c:val>
            <c:numRef>
              <c:f>'Størrelse på bedrift'!$D$6:$I$6</c:f>
              <c:numCache>
                <c:formatCode>0%</c:formatCode>
                <c:ptCount val="6"/>
                <c:pt idx="1">
                  <c:v>0.03125</c:v>
                </c:pt>
              </c:numCache>
            </c:numRef>
          </c:val>
          <c:extLst xmlns:c16r2="http://schemas.microsoft.com/office/drawing/2015/06/chart">
            <c:ext xmlns:c16="http://schemas.microsoft.com/office/drawing/2014/chart" uri="{C3380CC4-5D6E-409C-BE32-E72D297353CC}">
              <c16:uniqueId val="{00000000-76F5-4C2E-A967-30DE3976FF4A}"/>
            </c:ext>
          </c:extLst>
        </c:ser>
        <c:ser>
          <c:idx val="2"/>
          <c:order val="1"/>
          <c:tx>
            <c:strRef>
              <c:f>'Størrelse på bedrift'!$C$5</c:f>
              <c:strCache>
                <c:ptCount val="1"/>
                <c:pt idx="0">
                  <c:v>3 Vi har nå færre årsverk</c:v>
                </c:pt>
              </c:strCache>
            </c:strRef>
          </c:tx>
          <c:spPr>
            <a:solidFill>
              <a:srgbClr val="C00000"/>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'Størrelse på bedrift'!$D$2:$I$2</c:f>
              <c:strCache>
                <c:ptCount val="6"/>
                <c:pt idx="0">
                  <c:v>Nord-Norge</c:v>
                </c:pt>
                <c:pt idx="1">
                  <c:v>Midt-Norge</c:v>
                </c:pt>
                <c:pt idx="2">
                  <c:v>Oslo</c:v>
                </c:pt>
                <c:pt idx="3">
                  <c:v>Sørlandet</c:v>
                </c:pt>
                <c:pt idx="4">
                  <c:v>Østlandet</c:v>
                </c:pt>
                <c:pt idx="5">
                  <c:v>Vestlandet</c:v>
                </c:pt>
              </c:strCache>
            </c:strRef>
          </c:cat>
          <c:val>
            <c:numRef>
              <c:f>'Størrelse på bedrift'!$D$5:$I$5</c:f>
              <c:numCache>
                <c:formatCode>0%</c:formatCode>
                <c:ptCount val="6"/>
                <c:pt idx="0">
                  <c:v>0.333333333333333</c:v>
                </c:pt>
                <c:pt idx="1">
                  <c:v>0.125</c:v>
                </c:pt>
                <c:pt idx="2">
                  <c:v>0.213333333333333</c:v>
                </c:pt>
                <c:pt idx="3">
                  <c:v>0.142857142857143</c:v>
                </c:pt>
                <c:pt idx="4">
                  <c:v>0.128205128205128</c:v>
                </c:pt>
                <c:pt idx="5">
                  <c:v>0.259259259259259</c:v>
                </c:pt>
              </c:numCache>
            </c:numRef>
          </c:val>
          <c:extLst xmlns:c16r2="http://schemas.microsoft.com/office/drawing/2015/06/chart">
            <c:ext xmlns:c16="http://schemas.microsoft.com/office/drawing/2014/chart" uri="{C3380CC4-5D6E-409C-BE32-E72D297353CC}">
              <c16:uniqueId val="{00000001-76F5-4C2E-A967-30DE3976FF4A}"/>
            </c:ext>
          </c:extLst>
        </c:ser>
        <c:ser>
          <c:idx val="1"/>
          <c:order val="2"/>
          <c:tx>
            <c:strRef>
              <c:f>'Størrelse på bedrift'!$C$4</c:f>
              <c:strCache>
                <c:ptCount val="1"/>
                <c:pt idx="0">
                  <c:v>2 Vi har like mange årsverk nå som for seks måneder siden</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'Størrelse på bedrift'!$D$2:$I$2</c:f>
              <c:strCache>
                <c:ptCount val="6"/>
                <c:pt idx="0">
                  <c:v>Nord-Norge</c:v>
                </c:pt>
                <c:pt idx="1">
                  <c:v>Midt-Norge</c:v>
                </c:pt>
                <c:pt idx="2">
                  <c:v>Oslo</c:v>
                </c:pt>
                <c:pt idx="3">
                  <c:v>Sørlandet</c:v>
                </c:pt>
                <c:pt idx="4">
                  <c:v>Østlandet</c:v>
                </c:pt>
                <c:pt idx="5">
                  <c:v>Vestlandet</c:v>
                </c:pt>
              </c:strCache>
            </c:strRef>
          </c:cat>
          <c:val>
            <c:numRef>
              <c:f>'Størrelse på bedrift'!$D$4:$I$4</c:f>
              <c:numCache>
                <c:formatCode>0%</c:formatCode>
                <c:ptCount val="6"/>
                <c:pt idx="0">
                  <c:v>0.555555555555556</c:v>
                </c:pt>
                <c:pt idx="1">
                  <c:v>0.65625</c:v>
                </c:pt>
                <c:pt idx="2">
                  <c:v>0.426666666666667</c:v>
                </c:pt>
                <c:pt idx="3">
                  <c:v>0.5</c:v>
                </c:pt>
                <c:pt idx="4">
                  <c:v>0.512820512820513</c:v>
                </c:pt>
                <c:pt idx="5">
                  <c:v>0.333333333333333</c:v>
                </c:pt>
              </c:numCache>
            </c:numRef>
          </c:val>
          <c:extLst xmlns:c16r2="http://schemas.microsoft.com/office/drawing/2015/06/chart">
            <c:ext xmlns:c16="http://schemas.microsoft.com/office/drawing/2014/chart" uri="{C3380CC4-5D6E-409C-BE32-E72D297353CC}">
              <c16:uniqueId val="{00000002-76F5-4C2E-A967-30DE3976FF4A}"/>
            </c:ext>
          </c:extLst>
        </c:ser>
        <c:ser>
          <c:idx val="0"/>
          <c:order val="3"/>
          <c:tx>
            <c:strRef>
              <c:f>'Størrelse på bedrift'!$C$3</c:f>
              <c:strCache>
                <c:ptCount val="1"/>
                <c:pt idx="0">
                  <c:v>1 Vi har nå flere årsverk</c:v>
                </c:pt>
              </c:strCache>
            </c:strRef>
          </c:tx>
          <c:spPr>
            <a:solidFill>
              <a:srgbClr val="92D050"/>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'Størrelse på bedrift'!$D$2:$I$2</c:f>
              <c:strCache>
                <c:ptCount val="6"/>
                <c:pt idx="0">
                  <c:v>Nord-Norge</c:v>
                </c:pt>
                <c:pt idx="1">
                  <c:v>Midt-Norge</c:v>
                </c:pt>
                <c:pt idx="2">
                  <c:v>Oslo</c:v>
                </c:pt>
                <c:pt idx="3">
                  <c:v>Sørlandet</c:v>
                </c:pt>
                <c:pt idx="4">
                  <c:v>Østlandet</c:v>
                </c:pt>
                <c:pt idx="5">
                  <c:v>Vestlandet</c:v>
                </c:pt>
              </c:strCache>
            </c:strRef>
          </c:cat>
          <c:val>
            <c:numRef>
              <c:f>'Størrelse på bedrift'!$D$3:$I$3</c:f>
              <c:numCache>
                <c:formatCode>0%</c:formatCode>
                <c:ptCount val="6"/>
                <c:pt idx="0">
                  <c:v>0.111111111111111</c:v>
                </c:pt>
                <c:pt idx="1">
                  <c:v>0.1875</c:v>
                </c:pt>
                <c:pt idx="2">
                  <c:v>0.36</c:v>
                </c:pt>
                <c:pt idx="3">
                  <c:v>0.357142857142857</c:v>
                </c:pt>
                <c:pt idx="4">
                  <c:v>0.358974358974359</c:v>
                </c:pt>
                <c:pt idx="5">
                  <c:v>0.407407407407407</c:v>
                </c:pt>
              </c:numCache>
            </c:numRef>
          </c:val>
          <c:extLst xmlns:c16r2="http://schemas.microsoft.com/office/drawing/2015/06/chart">
            <c:ext xmlns:c16="http://schemas.microsoft.com/office/drawing/2014/chart" uri="{C3380CC4-5D6E-409C-BE32-E72D297353CC}">
              <c16:uniqueId val="{00000003-76F5-4C2E-A967-30DE3976FF4A}"/>
            </c:ext>
          </c:extLst>
        </c:ser>
        <c:dLbls>
          <c:showLegendKey val="0"/>
          <c:showVal val="0"/>
          <c:showCatName val="0"/>
          <c:showSerName val="0"/>
          <c:showPercent val="0"/>
          <c:showBubbleSize val="0"/>
        </c:dLbls>
        <c:gapWidth val="150"/>
        <c:axId val="-2141027448"/>
        <c:axId val="-2141031288"/>
      </c:barChart>
      <c:catAx>
        <c:axId val="-2141027448"/>
        <c:scaling>
          <c:orientation val="minMax"/>
        </c:scaling>
        <c:delete val="0"/>
        <c:axPos val="l"/>
        <c:numFmt formatCode="General" sourceLinked="0"/>
        <c:majorTickMark val="out"/>
        <c:minorTickMark val="none"/>
        <c:tickLblPos val="nextTo"/>
        <c:crossAx val="-2141031288"/>
        <c:crosses val="autoZero"/>
        <c:auto val="1"/>
        <c:lblAlgn val="ctr"/>
        <c:lblOffset val="100"/>
        <c:noMultiLvlLbl val="0"/>
      </c:catAx>
      <c:valAx>
        <c:axId val="-2141031288"/>
        <c:scaling>
          <c:orientation val="minMax"/>
        </c:scaling>
        <c:delete val="0"/>
        <c:axPos val="b"/>
        <c:numFmt formatCode="0%" sourceLinked="1"/>
        <c:majorTickMark val="out"/>
        <c:minorTickMark val="none"/>
        <c:tickLblPos val="nextTo"/>
        <c:crossAx val="-2141027448"/>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5133994285398"/>
          <c:y val="0.0371980768301381"/>
          <c:w val="0.591775929115476"/>
          <c:h val="0.88729495292393"/>
        </c:manualLayout>
      </c:layout>
      <c:barChart>
        <c:barDir val="col"/>
        <c:grouping val="clustered"/>
        <c:varyColors val="0"/>
        <c:ser>
          <c:idx val="3"/>
          <c:order val="0"/>
          <c:tx>
            <c:strRef>
              <c:f>'Størrelse på bedrift'!$C$6</c:f>
              <c:strCache>
                <c:ptCount val="1"/>
                <c:pt idx="0">
                  <c:v>1H</c:v>
                </c:pt>
              </c:strCache>
            </c:strRef>
          </c:tx>
          <c:spPr>
            <a:solidFill>
              <a:schemeClr val="bg1">
                <a:lumMod val="75000"/>
              </a:schemeClr>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val>
            <c:numRef>
              <c:f>'Størrelse på bedrift'!$D$6:$J$6</c:f>
              <c:numCache>
                <c:formatCode>0</c:formatCode>
                <c:ptCount val="6"/>
                <c:pt idx="0">
                  <c:v>-18.0</c:v>
                </c:pt>
                <c:pt idx="1">
                  <c:v>-9.0</c:v>
                </c:pt>
                <c:pt idx="2">
                  <c:v>7.0</c:v>
                </c:pt>
                <c:pt idx="3">
                  <c:v>10.0</c:v>
                </c:pt>
                <c:pt idx="4">
                  <c:v>20.0</c:v>
                </c:pt>
                <c:pt idx="5">
                  <c:v>36.0</c:v>
                </c:pt>
              </c:numCache>
            </c:numRef>
          </c:val>
          <c:extLst xmlns:c16r2="http://schemas.microsoft.com/office/drawing/2015/06/chart">
            <c:ext xmlns:c15="http://schemas.microsoft.com/office/drawing/2012/chart" uri="{02D57815-91ED-43cb-92C2-25804820EDAC}">
              <c15:filteredCategoryTitle>
                <c15:cat>
                  <c:multiLvlStrRef>
                    <c:extLst>
                      <c:ext uri="{02D57815-91ED-43cb-92C2-25804820EDAC}">
                        <c15:formulaRef>
                          <c15:sqref>'Størrelse på bedrift'!#REF!</c15:sqref>
                        </c15:formulaRef>
                      </c:ext>
                    </c:extLst>
                  </c:multiLvlStrRef>
                </c15:cat>
              </c15:filteredCategoryTitle>
            </c:ext>
            <c:ext xmlns:c16="http://schemas.microsoft.com/office/drawing/2014/chart" uri="{C3380CC4-5D6E-409C-BE32-E72D297353CC}">
              <c16:uniqueId val="{00000000-AE5F-4909-8C92-F2D0E2FE8320}"/>
            </c:ext>
          </c:extLst>
        </c:ser>
        <c:ser>
          <c:idx val="2"/>
          <c:order val="1"/>
          <c:tx>
            <c:strRef>
              <c:f>'Størrelse på bedrift'!$C$7</c:f>
              <c:strCache>
                <c:ptCount val="1"/>
                <c:pt idx="0">
                  <c:v>2H</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b="0"/>
                </a:pPr>
                <a:endParaRPr lang="nb-N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val>
            <c:numRef>
              <c:f>'Størrelse på bedrift'!$D$7:$J$7</c:f>
              <c:numCache>
                <c:formatCode>0</c:formatCode>
                <c:ptCount val="6"/>
                <c:pt idx="0">
                  <c:v>-22.0</c:v>
                </c:pt>
                <c:pt idx="1">
                  <c:v>15.0</c:v>
                </c:pt>
                <c:pt idx="2">
                  <c:v>6.0</c:v>
                </c:pt>
                <c:pt idx="3">
                  <c:v>23.0</c:v>
                </c:pt>
                <c:pt idx="4">
                  <c:v>15.0</c:v>
                </c:pt>
                <c:pt idx="5">
                  <c:v>21.0</c:v>
                </c:pt>
              </c:numCache>
            </c:numRef>
          </c:val>
          <c:extLst xmlns:c16r2="http://schemas.microsoft.com/office/drawing/2015/06/chart">
            <c:ext xmlns:c15="http://schemas.microsoft.com/office/drawing/2012/chart" uri="{02D57815-91ED-43cb-92C2-25804820EDAC}">
              <c15:filteredCategoryTitle>
                <c15:cat>
                  <c:multiLvlStrRef>
                    <c:extLst>
                      <c:ext uri="{02D57815-91ED-43cb-92C2-25804820EDAC}">
                        <c15:formulaRef>
                          <c15:sqref>'Størrelse på bedrift'!#REF!</c15:sqref>
                        </c15:formulaRef>
                      </c:ext>
                    </c:extLst>
                  </c:multiLvlStrRef>
                </c15:cat>
              </c15:filteredCategoryTitle>
            </c:ext>
            <c:ext xmlns:c16="http://schemas.microsoft.com/office/drawing/2014/chart" uri="{C3380CC4-5D6E-409C-BE32-E72D297353CC}">
              <c16:uniqueId val="{00000001-AE5F-4909-8C92-F2D0E2FE8320}"/>
            </c:ext>
          </c:extLst>
        </c:ser>
        <c:dLbls>
          <c:showLegendKey val="0"/>
          <c:showVal val="0"/>
          <c:showCatName val="0"/>
          <c:showSerName val="0"/>
          <c:showPercent val="0"/>
          <c:showBubbleSize val="0"/>
        </c:dLbls>
        <c:gapWidth val="150"/>
        <c:axId val="-2141070488"/>
        <c:axId val="-2141074184"/>
      </c:barChart>
      <c:catAx>
        <c:axId val="-2141070488"/>
        <c:scaling>
          <c:orientation val="minMax"/>
        </c:scaling>
        <c:delete val="1"/>
        <c:axPos val="b"/>
        <c:numFmt formatCode="General" sourceLinked="0"/>
        <c:majorTickMark val="out"/>
        <c:minorTickMark val="none"/>
        <c:tickLblPos val="nextTo"/>
        <c:crossAx val="-2141074184"/>
        <c:crosses val="autoZero"/>
        <c:auto val="1"/>
        <c:lblAlgn val="ctr"/>
        <c:lblOffset val="100"/>
        <c:noMultiLvlLbl val="0"/>
      </c:catAx>
      <c:valAx>
        <c:axId val="-2141074184"/>
        <c:scaling>
          <c:orientation val="minMax"/>
          <c:min val="-50.0"/>
        </c:scaling>
        <c:delete val="0"/>
        <c:axPos val="l"/>
        <c:numFmt formatCode="#,##0" sourceLinked="0"/>
        <c:majorTickMark val="out"/>
        <c:minorTickMark val="none"/>
        <c:tickLblPos val="nextTo"/>
        <c:crossAx val="-2141070488"/>
        <c:crosses val="autoZero"/>
        <c:crossBetween val="between"/>
      </c:valAx>
    </c:plotArea>
    <c:plotVisOnly val="1"/>
    <c:dispBlanksAs val="gap"/>
    <c:showDLblsOverMax val="0"/>
  </c:chart>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chemeClr val="bg1">
                <a:lumMod val="65000"/>
              </a:schemeClr>
            </a:solidFill>
          </c:spPr>
          <c:invertIfNegative val="0"/>
          <c:dPt>
            <c:idx val="0"/>
            <c:invertIfNegative val="0"/>
            <c:bubble3D val="0"/>
            <c:extLst xmlns:c16r2="http://schemas.microsoft.com/office/drawing/2015/06/chart">
              <c:ext xmlns:c16="http://schemas.microsoft.com/office/drawing/2014/chart" uri="{C3380CC4-5D6E-409C-BE32-E72D297353CC}">
                <c16:uniqueId val="{00000000-0FE8-4070-9CEB-5B4D31150482}"/>
              </c:ext>
            </c:extLst>
          </c:dPt>
          <c:dPt>
            <c:idx val="1"/>
            <c:invertIfNegative val="0"/>
            <c:bubble3D val="0"/>
            <c:extLst xmlns:c16r2="http://schemas.microsoft.com/office/drawing/2015/06/chart">
              <c:ext xmlns:c16="http://schemas.microsoft.com/office/drawing/2014/chart" uri="{C3380CC4-5D6E-409C-BE32-E72D297353CC}">
                <c16:uniqueId val="{00000001-0FE8-4070-9CEB-5B4D31150482}"/>
              </c:ext>
            </c:extLst>
          </c:dPt>
          <c:dPt>
            <c:idx val="2"/>
            <c:invertIfNegative val="0"/>
            <c:bubble3D val="0"/>
            <c:extLst xmlns:c16r2="http://schemas.microsoft.com/office/drawing/2015/06/chart">
              <c:ext xmlns:c16="http://schemas.microsoft.com/office/drawing/2014/chart" uri="{C3380CC4-5D6E-409C-BE32-E72D297353CC}">
                <c16:uniqueId val="{00000002-0FE8-4070-9CEB-5B4D31150482}"/>
              </c:ext>
            </c:extLst>
          </c:dPt>
          <c:dPt>
            <c:idx val="3"/>
            <c:invertIfNegative val="0"/>
            <c:bubble3D val="0"/>
            <c:extLst xmlns:c16r2="http://schemas.microsoft.com/office/drawing/2015/06/chart">
              <c:ext xmlns:c16="http://schemas.microsoft.com/office/drawing/2014/chart" uri="{C3380CC4-5D6E-409C-BE32-E72D297353CC}">
                <c16:uniqueId val="{00000003-0FE8-4070-9CEB-5B4D31150482}"/>
              </c:ext>
            </c:extLst>
          </c:dPt>
          <c:dPt>
            <c:idx val="4"/>
            <c:invertIfNegative val="0"/>
            <c:bubble3D val="0"/>
            <c:extLst xmlns:c16r2="http://schemas.microsoft.com/office/drawing/2015/06/chart">
              <c:ext xmlns:c16="http://schemas.microsoft.com/office/drawing/2014/chart" uri="{C3380CC4-5D6E-409C-BE32-E72D297353CC}">
                <c16:uniqueId val="{00000004-0FE8-4070-9CEB-5B4D31150482}"/>
              </c:ext>
            </c:extLst>
          </c:dPt>
          <c:dPt>
            <c:idx val="5"/>
            <c:invertIfNegative val="0"/>
            <c:bubble3D val="0"/>
            <c:extLst xmlns:c16r2="http://schemas.microsoft.com/office/drawing/2015/06/chart">
              <c:ext xmlns:c16="http://schemas.microsoft.com/office/drawing/2014/chart" uri="{C3380CC4-5D6E-409C-BE32-E72D297353CC}">
                <c16:uniqueId val="{00000005-0FE8-4070-9CEB-5B4D31150482}"/>
              </c:ext>
            </c:extLst>
          </c:dPt>
          <c:dPt>
            <c:idx val="6"/>
            <c:invertIfNegative val="0"/>
            <c:bubble3D val="0"/>
            <c:extLst xmlns:c16r2="http://schemas.microsoft.com/office/drawing/2015/06/chart">
              <c:ext xmlns:c16="http://schemas.microsoft.com/office/drawing/2014/chart" uri="{C3380CC4-5D6E-409C-BE32-E72D297353CC}">
                <c16:uniqueId val="{00000006-0FE8-4070-9CEB-5B4D31150482}"/>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'Ark1'!$A$6:$A$12</c:f>
              <c:strCache>
                <c:ptCount val="7"/>
                <c:pt idx="0">
                  <c:v>Kontor</c:v>
                </c:pt>
                <c:pt idx="1">
                  <c:v>Eksport</c:v>
                </c:pt>
                <c:pt idx="2">
                  <c:v>Samferdsel </c:v>
                </c:pt>
                <c:pt idx="3">
                  <c:v>Annen næring</c:v>
                </c:pt>
                <c:pt idx="4">
                  <c:v>Offentlige bygg</c:v>
                </c:pt>
                <c:pt idx="5">
                  <c:v>Plan</c:v>
                </c:pt>
                <c:pt idx="6">
                  <c:v>Bolig</c:v>
                </c:pt>
              </c:strCache>
            </c:strRef>
          </c:cat>
          <c:val>
            <c:numRef>
              <c:f>'Ark1'!$B$6:$B$12</c:f>
              <c:numCache>
                <c:formatCode>General</c:formatCode>
                <c:ptCount val="7"/>
                <c:pt idx="0">
                  <c:v>-11.0</c:v>
                </c:pt>
                <c:pt idx="1">
                  <c:v>-10.0</c:v>
                </c:pt>
                <c:pt idx="2">
                  <c:v>-8.0</c:v>
                </c:pt>
                <c:pt idx="3">
                  <c:v>-8.0</c:v>
                </c:pt>
                <c:pt idx="4">
                  <c:v>-5.0</c:v>
                </c:pt>
                <c:pt idx="5">
                  <c:v>16.0</c:v>
                </c:pt>
                <c:pt idx="6">
                  <c:v>23.0</c:v>
                </c:pt>
              </c:numCache>
            </c:numRef>
          </c:val>
          <c:extLst xmlns:c16r2="http://schemas.microsoft.com/office/drawing/2015/06/chart">
            <c:ext xmlns:c16="http://schemas.microsoft.com/office/drawing/2014/chart" uri="{C3380CC4-5D6E-409C-BE32-E72D297353CC}">
              <c16:uniqueId val="{00000007-0FE8-4070-9CEB-5B4D31150482}"/>
            </c:ext>
          </c:extLst>
        </c:ser>
        <c:ser>
          <c:idx val="1"/>
          <c:order val="1"/>
          <c:invertIfNegative val="0"/>
          <c:dLbls>
            <c:spPr>
              <a:noFill/>
              <a:ln>
                <a:noFill/>
              </a:ln>
              <a:effectLst/>
            </c:spPr>
            <c:txPr>
              <a:bodyPr wrap="square" lIns="38100" tIns="19050" rIns="38100" bIns="19050" anchor="ctr">
                <a:spAutoFit/>
              </a:bodyPr>
              <a:lstStyle/>
              <a:p>
                <a:pPr>
                  <a:defRPr b="0"/>
                </a:pPr>
                <a:endParaRPr lang="nb-N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'Ark1'!$A$6:$A$12</c:f>
              <c:strCache>
                <c:ptCount val="7"/>
                <c:pt idx="0">
                  <c:v>Kontor</c:v>
                </c:pt>
                <c:pt idx="1">
                  <c:v>Eksport</c:v>
                </c:pt>
                <c:pt idx="2">
                  <c:v>Samferdsel </c:v>
                </c:pt>
                <c:pt idx="3">
                  <c:v>Annen næring</c:v>
                </c:pt>
                <c:pt idx="4">
                  <c:v>Offentlige bygg</c:v>
                </c:pt>
                <c:pt idx="5">
                  <c:v>Plan</c:v>
                </c:pt>
                <c:pt idx="6">
                  <c:v>Bolig</c:v>
                </c:pt>
              </c:strCache>
            </c:strRef>
          </c:cat>
          <c:val>
            <c:numRef>
              <c:f>'Ark1'!$C$6:$C$12</c:f>
              <c:numCache>
                <c:formatCode>General</c:formatCode>
                <c:ptCount val="7"/>
                <c:pt idx="0">
                  <c:v>-1.0</c:v>
                </c:pt>
                <c:pt idx="1">
                  <c:v>0.0</c:v>
                </c:pt>
                <c:pt idx="2">
                  <c:v>-1.0</c:v>
                </c:pt>
                <c:pt idx="3">
                  <c:v>5.0</c:v>
                </c:pt>
                <c:pt idx="4">
                  <c:v>10.0</c:v>
                </c:pt>
                <c:pt idx="5">
                  <c:v>13.0</c:v>
                </c:pt>
                <c:pt idx="6">
                  <c:v>7.0</c:v>
                </c:pt>
              </c:numCache>
            </c:numRef>
          </c:val>
          <c:extLst xmlns:c16r2="http://schemas.microsoft.com/office/drawing/2015/06/chart">
            <c:ext xmlns:c16="http://schemas.microsoft.com/office/drawing/2014/chart" uri="{C3380CC4-5D6E-409C-BE32-E72D297353CC}">
              <c16:uniqueId val="{00000008-0FE8-4070-9CEB-5B4D31150482}"/>
            </c:ext>
          </c:extLst>
        </c:ser>
        <c:dLbls>
          <c:showLegendKey val="0"/>
          <c:showVal val="0"/>
          <c:showCatName val="0"/>
          <c:showSerName val="0"/>
          <c:showPercent val="0"/>
          <c:showBubbleSize val="0"/>
        </c:dLbls>
        <c:gapWidth val="150"/>
        <c:axId val="-2141156120"/>
        <c:axId val="-2141159144"/>
      </c:barChart>
      <c:catAx>
        <c:axId val="-2141156120"/>
        <c:scaling>
          <c:orientation val="minMax"/>
        </c:scaling>
        <c:delete val="0"/>
        <c:axPos val="b"/>
        <c:numFmt formatCode="General" sourceLinked="0"/>
        <c:majorTickMark val="out"/>
        <c:minorTickMark val="none"/>
        <c:tickLblPos val="nextTo"/>
        <c:txPr>
          <a:bodyPr/>
          <a:lstStyle/>
          <a:p>
            <a:pPr>
              <a:defRPr sz="100" b="0"/>
            </a:pPr>
            <a:endParaRPr lang="nb-NO"/>
          </a:p>
        </c:txPr>
        <c:crossAx val="-2141159144"/>
        <c:crosses val="autoZero"/>
        <c:auto val="1"/>
        <c:lblAlgn val="ctr"/>
        <c:lblOffset val="100"/>
        <c:noMultiLvlLbl val="0"/>
      </c:catAx>
      <c:valAx>
        <c:axId val="-2141159144"/>
        <c:scaling>
          <c:orientation val="minMax"/>
        </c:scaling>
        <c:delete val="0"/>
        <c:axPos val="l"/>
        <c:numFmt formatCode="General" sourceLinked="1"/>
        <c:majorTickMark val="out"/>
        <c:minorTickMark val="none"/>
        <c:tickLblPos val="nextTo"/>
        <c:crossAx val="-2141156120"/>
        <c:crosses val="autoZero"/>
        <c:crossBetween val="between"/>
      </c:valAx>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chemeClr val="bg1">
                <a:lumMod val="65000"/>
              </a:schemeClr>
            </a:solidFill>
          </c:spPr>
          <c:invertIfNegative val="0"/>
          <c:dPt>
            <c:idx val="0"/>
            <c:invertIfNegative val="0"/>
            <c:bubble3D val="0"/>
            <c:extLst xmlns:c16r2="http://schemas.microsoft.com/office/drawing/2015/06/chart">
              <c:ext xmlns:c16="http://schemas.microsoft.com/office/drawing/2014/chart" uri="{C3380CC4-5D6E-409C-BE32-E72D297353CC}">
                <c16:uniqueId val="{00000000-3AA6-40A5-A0D6-F8ABAF6D619E}"/>
              </c:ext>
            </c:extLst>
          </c:dPt>
          <c:dPt>
            <c:idx val="1"/>
            <c:invertIfNegative val="0"/>
            <c:bubble3D val="0"/>
            <c:extLst xmlns:c16r2="http://schemas.microsoft.com/office/drawing/2015/06/chart">
              <c:ext xmlns:c16="http://schemas.microsoft.com/office/drawing/2014/chart" uri="{C3380CC4-5D6E-409C-BE32-E72D297353CC}">
                <c16:uniqueId val="{00000001-3AA6-40A5-A0D6-F8ABAF6D619E}"/>
              </c:ext>
            </c:extLst>
          </c:dPt>
          <c:dPt>
            <c:idx val="2"/>
            <c:invertIfNegative val="0"/>
            <c:bubble3D val="0"/>
            <c:extLst xmlns:c16r2="http://schemas.microsoft.com/office/drawing/2015/06/chart">
              <c:ext xmlns:c16="http://schemas.microsoft.com/office/drawing/2014/chart" uri="{C3380CC4-5D6E-409C-BE32-E72D297353CC}">
                <c16:uniqueId val="{00000002-3AA6-40A5-A0D6-F8ABAF6D619E}"/>
              </c:ext>
            </c:extLst>
          </c:dPt>
          <c:dPt>
            <c:idx val="3"/>
            <c:invertIfNegative val="0"/>
            <c:bubble3D val="0"/>
            <c:extLst xmlns:c16r2="http://schemas.microsoft.com/office/drawing/2015/06/chart">
              <c:ext xmlns:c16="http://schemas.microsoft.com/office/drawing/2014/chart" uri="{C3380CC4-5D6E-409C-BE32-E72D297353CC}">
                <c16:uniqueId val="{00000003-3AA6-40A5-A0D6-F8ABAF6D619E}"/>
              </c:ext>
            </c:extLst>
          </c:dPt>
          <c:dPt>
            <c:idx val="4"/>
            <c:invertIfNegative val="0"/>
            <c:bubble3D val="0"/>
            <c:extLst xmlns:c16r2="http://schemas.microsoft.com/office/drawing/2015/06/chart">
              <c:ext xmlns:c16="http://schemas.microsoft.com/office/drawing/2014/chart" uri="{C3380CC4-5D6E-409C-BE32-E72D297353CC}">
                <c16:uniqueId val="{00000004-3AA6-40A5-A0D6-F8ABAF6D619E}"/>
              </c:ext>
            </c:extLst>
          </c:dPt>
          <c:dPt>
            <c:idx val="5"/>
            <c:invertIfNegative val="0"/>
            <c:bubble3D val="0"/>
            <c:extLst xmlns:c16r2="http://schemas.microsoft.com/office/drawing/2015/06/chart">
              <c:ext xmlns:c16="http://schemas.microsoft.com/office/drawing/2014/chart" uri="{C3380CC4-5D6E-409C-BE32-E72D297353CC}">
                <c16:uniqueId val="{00000005-3AA6-40A5-A0D6-F8ABAF6D619E}"/>
              </c:ext>
            </c:extLst>
          </c:dPt>
          <c:dPt>
            <c:idx val="6"/>
            <c:invertIfNegative val="0"/>
            <c:bubble3D val="0"/>
            <c:extLst xmlns:c16r2="http://schemas.microsoft.com/office/drawing/2015/06/chart">
              <c:ext xmlns:c16="http://schemas.microsoft.com/office/drawing/2014/chart" uri="{C3380CC4-5D6E-409C-BE32-E72D297353CC}">
                <c16:uniqueId val="{00000006-3AA6-40A5-A0D6-F8ABAF6D619E}"/>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'Ark1'!$A$6:$A$12</c:f>
              <c:strCache>
                <c:ptCount val="7"/>
                <c:pt idx="0">
                  <c:v>Kontor</c:v>
                </c:pt>
                <c:pt idx="1">
                  <c:v>Annen næring</c:v>
                </c:pt>
                <c:pt idx="2">
                  <c:v>Samferdsel </c:v>
                </c:pt>
                <c:pt idx="3">
                  <c:v>Offentlige bygg</c:v>
                </c:pt>
                <c:pt idx="4">
                  <c:v>Plan</c:v>
                </c:pt>
                <c:pt idx="5">
                  <c:v>Bolig</c:v>
                </c:pt>
                <c:pt idx="6">
                  <c:v>Eksport</c:v>
                </c:pt>
              </c:strCache>
            </c:strRef>
          </c:cat>
          <c:val>
            <c:numRef>
              <c:f>'Ark1'!$B$6:$B$12</c:f>
              <c:numCache>
                <c:formatCode>General</c:formatCode>
                <c:ptCount val="7"/>
                <c:pt idx="0">
                  <c:v>-24.0</c:v>
                </c:pt>
                <c:pt idx="1">
                  <c:v>-19.0</c:v>
                </c:pt>
                <c:pt idx="2">
                  <c:v>-13.0</c:v>
                </c:pt>
                <c:pt idx="3">
                  <c:v>-4.0</c:v>
                </c:pt>
                <c:pt idx="4">
                  <c:v>7.0</c:v>
                </c:pt>
                <c:pt idx="5">
                  <c:v>9.0</c:v>
                </c:pt>
                <c:pt idx="6">
                  <c:v>33.0</c:v>
                </c:pt>
              </c:numCache>
            </c:numRef>
          </c:val>
          <c:extLst xmlns:c16r2="http://schemas.microsoft.com/office/drawing/2015/06/chart">
            <c:ext xmlns:c16="http://schemas.microsoft.com/office/drawing/2014/chart" uri="{C3380CC4-5D6E-409C-BE32-E72D297353CC}">
              <c16:uniqueId val="{00000007-3AA6-40A5-A0D6-F8ABAF6D619E}"/>
            </c:ext>
          </c:extLst>
        </c:ser>
        <c:ser>
          <c:idx val="1"/>
          <c:order val="1"/>
          <c:invertIfNegative val="0"/>
          <c:dLbls>
            <c:spPr>
              <a:noFill/>
              <a:ln>
                <a:noFill/>
              </a:ln>
              <a:effectLst/>
            </c:spPr>
            <c:txPr>
              <a:bodyPr wrap="square" lIns="38100" tIns="19050" rIns="38100" bIns="19050" anchor="ctr">
                <a:spAutoFit/>
              </a:bodyPr>
              <a:lstStyle/>
              <a:p>
                <a:pPr>
                  <a:defRPr b="0"/>
                </a:pPr>
                <a:endParaRPr lang="nb-N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'Ark1'!$A$6:$A$12</c:f>
              <c:strCache>
                <c:ptCount val="7"/>
                <c:pt idx="0">
                  <c:v>Kontor</c:v>
                </c:pt>
                <c:pt idx="1">
                  <c:v>Annen næring</c:v>
                </c:pt>
                <c:pt idx="2">
                  <c:v>Samferdsel </c:v>
                </c:pt>
                <c:pt idx="3">
                  <c:v>Offentlige bygg</c:v>
                </c:pt>
                <c:pt idx="4">
                  <c:v>Plan</c:v>
                </c:pt>
                <c:pt idx="5">
                  <c:v>Bolig</c:v>
                </c:pt>
                <c:pt idx="6">
                  <c:v>Eksport</c:v>
                </c:pt>
              </c:strCache>
            </c:strRef>
          </c:cat>
          <c:val>
            <c:numRef>
              <c:f>'Ark1'!$C$6:$C$12</c:f>
              <c:numCache>
                <c:formatCode>General</c:formatCode>
                <c:ptCount val="7"/>
                <c:pt idx="0">
                  <c:v>-11.0</c:v>
                </c:pt>
                <c:pt idx="1">
                  <c:v>-7.0</c:v>
                </c:pt>
                <c:pt idx="2">
                  <c:v>0.0</c:v>
                </c:pt>
                <c:pt idx="3">
                  <c:v>-4.0</c:v>
                </c:pt>
                <c:pt idx="4">
                  <c:v>11.0</c:v>
                </c:pt>
                <c:pt idx="5">
                  <c:v>26.0</c:v>
                </c:pt>
                <c:pt idx="6">
                  <c:v>0.0</c:v>
                </c:pt>
              </c:numCache>
            </c:numRef>
          </c:val>
          <c:extLst xmlns:c16r2="http://schemas.microsoft.com/office/drawing/2015/06/chart">
            <c:ext xmlns:c16="http://schemas.microsoft.com/office/drawing/2014/chart" uri="{C3380CC4-5D6E-409C-BE32-E72D297353CC}">
              <c16:uniqueId val="{00000008-3AA6-40A5-A0D6-F8ABAF6D619E}"/>
            </c:ext>
          </c:extLst>
        </c:ser>
        <c:dLbls>
          <c:showLegendKey val="0"/>
          <c:showVal val="0"/>
          <c:showCatName val="0"/>
          <c:showSerName val="0"/>
          <c:showPercent val="0"/>
          <c:showBubbleSize val="0"/>
        </c:dLbls>
        <c:gapWidth val="150"/>
        <c:axId val="-2128101128"/>
        <c:axId val="-2128098120"/>
      </c:barChart>
      <c:catAx>
        <c:axId val="-2128101128"/>
        <c:scaling>
          <c:orientation val="minMax"/>
        </c:scaling>
        <c:delete val="0"/>
        <c:axPos val="b"/>
        <c:numFmt formatCode="General" sourceLinked="0"/>
        <c:majorTickMark val="out"/>
        <c:minorTickMark val="none"/>
        <c:tickLblPos val="nextTo"/>
        <c:txPr>
          <a:bodyPr/>
          <a:lstStyle/>
          <a:p>
            <a:pPr>
              <a:defRPr sz="100" b="0"/>
            </a:pPr>
            <a:endParaRPr lang="nb-NO"/>
          </a:p>
        </c:txPr>
        <c:crossAx val="-2128098120"/>
        <c:crosses val="autoZero"/>
        <c:auto val="1"/>
        <c:lblAlgn val="ctr"/>
        <c:lblOffset val="100"/>
        <c:noMultiLvlLbl val="0"/>
      </c:catAx>
      <c:valAx>
        <c:axId val="-2128098120"/>
        <c:scaling>
          <c:orientation val="minMax"/>
        </c:scaling>
        <c:delete val="0"/>
        <c:axPos val="l"/>
        <c:numFmt formatCode="General" sourceLinked="1"/>
        <c:majorTickMark val="out"/>
        <c:minorTickMark val="none"/>
        <c:tickLblPos val="nextTo"/>
        <c:crossAx val="-2128101128"/>
        <c:crosses val="autoZero"/>
        <c:crossBetween val="between"/>
      </c:valAx>
    </c:plotArea>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3"/>
          <c:order val="0"/>
          <c:tx>
            <c:strRef>
              <c:f>'Størrelse på bedrift'!$C$6</c:f>
              <c:strCache>
                <c:ptCount val="1"/>
                <c:pt idx="0">
                  <c:v>4 Vet ikke</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'Størrelse på bedrift'!$D$2:$I$2</c:f>
              <c:strCache>
                <c:ptCount val="6"/>
                <c:pt idx="0">
                  <c:v>1-5 ansatte</c:v>
                </c:pt>
                <c:pt idx="1">
                  <c:v>6-10 ansatte</c:v>
                </c:pt>
                <c:pt idx="2">
                  <c:v>11-20 ansatte</c:v>
                </c:pt>
                <c:pt idx="3">
                  <c:v>21-50 ansatte</c:v>
                </c:pt>
                <c:pt idx="4">
                  <c:v>51-100 ansatte</c:v>
                </c:pt>
                <c:pt idx="5">
                  <c:v>101 eller flere</c:v>
                </c:pt>
              </c:strCache>
            </c:strRef>
          </c:cat>
          <c:val>
            <c:numRef>
              <c:f>'Størrelse på bedrift'!$D$6:$I$6</c:f>
              <c:numCache>
                <c:formatCode>0%</c:formatCode>
                <c:ptCount val="6"/>
                <c:pt idx="0">
                  <c:v>0.0921052631578947</c:v>
                </c:pt>
                <c:pt idx="1">
                  <c:v>0.0256410256410256</c:v>
                </c:pt>
                <c:pt idx="2">
                  <c:v>0.0222222222222222</c:v>
                </c:pt>
                <c:pt idx="3">
                  <c:v>0.0384615384615385</c:v>
                </c:pt>
              </c:numCache>
            </c:numRef>
          </c:val>
          <c:extLst xmlns:c16r2="http://schemas.microsoft.com/office/drawing/2015/06/chart">
            <c:ext xmlns:c16="http://schemas.microsoft.com/office/drawing/2014/chart" uri="{C3380CC4-5D6E-409C-BE32-E72D297353CC}">
              <c16:uniqueId val="{00000000-03BE-4430-8471-5457685853C2}"/>
            </c:ext>
          </c:extLst>
        </c:ser>
        <c:ser>
          <c:idx val="2"/>
          <c:order val="1"/>
          <c:tx>
            <c:strRef>
              <c:f>'Størrelse på bedrift'!$C$5</c:f>
              <c:strCache>
                <c:ptCount val="1"/>
                <c:pt idx="0">
                  <c:v>1 Lavere omsetning enn for 6 måneder siden</c:v>
                </c:pt>
              </c:strCache>
            </c:strRef>
          </c:tx>
          <c:spPr>
            <a:solidFill>
              <a:srgbClr val="C00000"/>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'Størrelse på bedrift'!$D$2:$I$2</c:f>
              <c:strCache>
                <c:ptCount val="6"/>
                <c:pt idx="0">
                  <c:v>1-5 ansatte</c:v>
                </c:pt>
                <c:pt idx="1">
                  <c:v>6-10 ansatte</c:v>
                </c:pt>
                <c:pt idx="2">
                  <c:v>11-20 ansatte</c:v>
                </c:pt>
                <c:pt idx="3">
                  <c:v>21-50 ansatte</c:v>
                </c:pt>
                <c:pt idx="4">
                  <c:v>51-100 ansatte</c:v>
                </c:pt>
                <c:pt idx="5">
                  <c:v>101 eller flere</c:v>
                </c:pt>
              </c:strCache>
            </c:strRef>
          </c:cat>
          <c:val>
            <c:numRef>
              <c:f>'Størrelse på bedrift'!$D$5:$I$5</c:f>
              <c:numCache>
                <c:formatCode>0%</c:formatCode>
                <c:ptCount val="6"/>
                <c:pt idx="0">
                  <c:v>0.157894736842105</c:v>
                </c:pt>
                <c:pt idx="1">
                  <c:v>0.256410256410256</c:v>
                </c:pt>
                <c:pt idx="2">
                  <c:v>0.2</c:v>
                </c:pt>
                <c:pt idx="3">
                  <c:v>0.0769230769230769</c:v>
                </c:pt>
              </c:numCache>
            </c:numRef>
          </c:val>
          <c:extLst xmlns:c16r2="http://schemas.microsoft.com/office/drawing/2015/06/chart">
            <c:ext xmlns:c16="http://schemas.microsoft.com/office/drawing/2014/chart" uri="{C3380CC4-5D6E-409C-BE32-E72D297353CC}">
              <c16:uniqueId val="{00000001-03BE-4430-8471-5457685853C2}"/>
            </c:ext>
          </c:extLst>
        </c:ser>
        <c:ser>
          <c:idx val="1"/>
          <c:order val="2"/>
          <c:tx>
            <c:strRef>
              <c:f>'Størrelse på bedrift'!$C$4</c:f>
              <c:strCache>
                <c:ptCount val="1"/>
                <c:pt idx="0">
                  <c:v>2 Samme omsetning som for 6 måneder siden</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'Størrelse på bedrift'!$D$2:$I$2</c:f>
              <c:strCache>
                <c:ptCount val="6"/>
                <c:pt idx="0">
                  <c:v>1-5 ansatte</c:v>
                </c:pt>
                <c:pt idx="1">
                  <c:v>6-10 ansatte</c:v>
                </c:pt>
                <c:pt idx="2">
                  <c:v>11-20 ansatte</c:v>
                </c:pt>
                <c:pt idx="3">
                  <c:v>21-50 ansatte</c:v>
                </c:pt>
                <c:pt idx="4">
                  <c:v>51-100 ansatte</c:v>
                </c:pt>
                <c:pt idx="5">
                  <c:v>101 eller flere</c:v>
                </c:pt>
              </c:strCache>
            </c:strRef>
          </c:cat>
          <c:val>
            <c:numRef>
              <c:f>'Størrelse på bedrift'!$D$4:$I$4</c:f>
              <c:numCache>
                <c:formatCode>0%</c:formatCode>
                <c:ptCount val="6"/>
                <c:pt idx="0">
                  <c:v>0.486842105263158</c:v>
                </c:pt>
                <c:pt idx="1">
                  <c:v>0.384615384615385</c:v>
                </c:pt>
                <c:pt idx="2">
                  <c:v>0.533333333333333</c:v>
                </c:pt>
                <c:pt idx="3">
                  <c:v>0.576923076923077</c:v>
                </c:pt>
                <c:pt idx="4">
                  <c:v>0.333333333333333</c:v>
                </c:pt>
                <c:pt idx="5">
                  <c:v>0.857142857142857</c:v>
                </c:pt>
              </c:numCache>
            </c:numRef>
          </c:val>
          <c:extLst xmlns:c16r2="http://schemas.microsoft.com/office/drawing/2015/06/chart">
            <c:ext xmlns:c16="http://schemas.microsoft.com/office/drawing/2014/chart" uri="{C3380CC4-5D6E-409C-BE32-E72D297353CC}">
              <c16:uniqueId val="{00000002-03BE-4430-8471-5457685853C2}"/>
            </c:ext>
          </c:extLst>
        </c:ser>
        <c:ser>
          <c:idx val="0"/>
          <c:order val="3"/>
          <c:tx>
            <c:strRef>
              <c:f>'Størrelse på bedrift'!$C$3</c:f>
              <c:strCache>
                <c:ptCount val="1"/>
                <c:pt idx="0">
                  <c:v>3 Høyere omsetning enn for 6 måneder siden</c:v>
                </c:pt>
              </c:strCache>
            </c:strRef>
          </c:tx>
          <c:spPr>
            <a:solidFill>
              <a:srgbClr val="92D050"/>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'Størrelse på bedrift'!$D$2:$I$2</c:f>
              <c:strCache>
                <c:ptCount val="6"/>
                <c:pt idx="0">
                  <c:v>1-5 ansatte</c:v>
                </c:pt>
                <c:pt idx="1">
                  <c:v>6-10 ansatte</c:v>
                </c:pt>
                <c:pt idx="2">
                  <c:v>11-20 ansatte</c:v>
                </c:pt>
                <c:pt idx="3">
                  <c:v>21-50 ansatte</c:v>
                </c:pt>
                <c:pt idx="4">
                  <c:v>51-100 ansatte</c:v>
                </c:pt>
                <c:pt idx="5">
                  <c:v>101 eller flere</c:v>
                </c:pt>
              </c:strCache>
            </c:strRef>
          </c:cat>
          <c:val>
            <c:numRef>
              <c:f>'Størrelse på bedrift'!$D$3:$I$3</c:f>
              <c:numCache>
                <c:formatCode>0%</c:formatCode>
                <c:ptCount val="6"/>
                <c:pt idx="0">
                  <c:v>0.223684210526316</c:v>
                </c:pt>
                <c:pt idx="1">
                  <c:v>0.307692307692308</c:v>
                </c:pt>
                <c:pt idx="2">
                  <c:v>0.222222222222222</c:v>
                </c:pt>
                <c:pt idx="3">
                  <c:v>0.192307692307692</c:v>
                </c:pt>
                <c:pt idx="4">
                  <c:v>0.333333333333333</c:v>
                </c:pt>
                <c:pt idx="5">
                  <c:v>0.142857142857143</c:v>
                </c:pt>
              </c:numCache>
            </c:numRef>
          </c:val>
          <c:extLst xmlns:c16r2="http://schemas.microsoft.com/office/drawing/2015/06/chart">
            <c:ext xmlns:c16="http://schemas.microsoft.com/office/drawing/2014/chart" uri="{C3380CC4-5D6E-409C-BE32-E72D297353CC}">
              <c16:uniqueId val="{00000003-03BE-4430-8471-5457685853C2}"/>
            </c:ext>
          </c:extLst>
        </c:ser>
        <c:dLbls>
          <c:showLegendKey val="0"/>
          <c:showVal val="0"/>
          <c:showCatName val="0"/>
          <c:showSerName val="0"/>
          <c:showPercent val="0"/>
          <c:showBubbleSize val="0"/>
        </c:dLbls>
        <c:gapWidth val="150"/>
        <c:axId val="-2128025064"/>
        <c:axId val="-2128021864"/>
      </c:barChart>
      <c:catAx>
        <c:axId val="-2128025064"/>
        <c:scaling>
          <c:orientation val="minMax"/>
        </c:scaling>
        <c:delete val="0"/>
        <c:axPos val="l"/>
        <c:numFmt formatCode="General" sourceLinked="0"/>
        <c:majorTickMark val="out"/>
        <c:minorTickMark val="none"/>
        <c:tickLblPos val="nextTo"/>
        <c:crossAx val="-2128021864"/>
        <c:crosses val="autoZero"/>
        <c:auto val="1"/>
        <c:lblAlgn val="ctr"/>
        <c:lblOffset val="100"/>
        <c:noMultiLvlLbl val="0"/>
      </c:catAx>
      <c:valAx>
        <c:axId val="-2128021864"/>
        <c:scaling>
          <c:orientation val="minMax"/>
        </c:scaling>
        <c:delete val="0"/>
        <c:axPos val="b"/>
        <c:numFmt formatCode="0%" sourceLinked="1"/>
        <c:majorTickMark val="out"/>
        <c:minorTickMark val="none"/>
        <c:tickLblPos val="nextTo"/>
        <c:crossAx val="-2128025064"/>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3"/>
          <c:order val="0"/>
          <c:tx>
            <c:strRef>
              <c:f>'Størrelse på bedrift'!$C$6</c:f>
              <c:strCache>
                <c:ptCount val="1"/>
                <c:pt idx="0">
                  <c:v>4 Vet ikke</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'Størrelse på bedrift'!$D$2:$I$2</c:f>
              <c:strCache>
                <c:ptCount val="6"/>
                <c:pt idx="0">
                  <c:v>1-5 ansatte</c:v>
                </c:pt>
                <c:pt idx="1">
                  <c:v>6-10 ansatte</c:v>
                </c:pt>
                <c:pt idx="2">
                  <c:v>11-20 ansatte</c:v>
                </c:pt>
                <c:pt idx="3">
                  <c:v>21-50 ansatte</c:v>
                </c:pt>
                <c:pt idx="4">
                  <c:v>51-100 ansatte</c:v>
                </c:pt>
                <c:pt idx="5">
                  <c:v>101 eller flere</c:v>
                </c:pt>
              </c:strCache>
            </c:strRef>
          </c:cat>
          <c:val>
            <c:numRef>
              <c:f>'Størrelse på bedrift'!$D$6:$I$6</c:f>
              <c:numCache>
                <c:formatCode>0%</c:formatCode>
                <c:ptCount val="6"/>
                <c:pt idx="0">
                  <c:v>0.236842105263158</c:v>
                </c:pt>
                <c:pt idx="1">
                  <c:v>0.102564102564103</c:v>
                </c:pt>
                <c:pt idx="2">
                  <c:v>0.0444444444444445</c:v>
                </c:pt>
                <c:pt idx="3">
                  <c:v>0.0769230769230769</c:v>
                </c:pt>
              </c:numCache>
            </c:numRef>
          </c:val>
          <c:extLst xmlns:c16r2="http://schemas.microsoft.com/office/drawing/2015/06/chart">
            <c:ext xmlns:c16="http://schemas.microsoft.com/office/drawing/2014/chart" uri="{C3380CC4-5D6E-409C-BE32-E72D297353CC}">
              <c16:uniqueId val="{00000000-B9A7-4C63-9D50-616C9EFE0432}"/>
            </c:ext>
          </c:extLst>
        </c:ser>
        <c:ser>
          <c:idx val="2"/>
          <c:order val="1"/>
          <c:tx>
            <c:strRef>
              <c:f>'Størrelse på bedrift'!$C$5</c:f>
              <c:strCache>
                <c:ptCount val="1"/>
                <c:pt idx="0">
                  <c:v>1 Lavere omsetning enn for 6 måneder siden</c:v>
                </c:pt>
              </c:strCache>
            </c:strRef>
          </c:tx>
          <c:spPr>
            <a:solidFill>
              <a:srgbClr val="C00000"/>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'Størrelse på bedrift'!$D$2:$I$2</c:f>
              <c:strCache>
                <c:ptCount val="6"/>
                <c:pt idx="0">
                  <c:v>1-5 ansatte</c:v>
                </c:pt>
                <c:pt idx="1">
                  <c:v>6-10 ansatte</c:v>
                </c:pt>
                <c:pt idx="2">
                  <c:v>11-20 ansatte</c:v>
                </c:pt>
                <c:pt idx="3">
                  <c:v>21-50 ansatte</c:v>
                </c:pt>
                <c:pt idx="4">
                  <c:v>51-100 ansatte</c:v>
                </c:pt>
                <c:pt idx="5">
                  <c:v>101 eller flere</c:v>
                </c:pt>
              </c:strCache>
            </c:strRef>
          </c:cat>
          <c:val>
            <c:numRef>
              <c:f>'Størrelse på bedrift'!$D$5:$I$5</c:f>
              <c:numCache>
                <c:formatCode>0%</c:formatCode>
                <c:ptCount val="6"/>
                <c:pt idx="0">
                  <c:v>0.145</c:v>
                </c:pt>
                <c:pt idx="1">
                  <c:v>0.179</c:v>
                </c:pt>
                <c:pt idx="2">
                  <c:v>0.133</c:v>
                </c:pt>
                <c:pt idx="3">
                  <c:v>0.077</c:v>
                </c:pt>
                <c:pt idx="4">
                  <c:v>0.333</c:v>
                </c:pt>
              </c:numCache>
            </c:numRef>
          </c:val>
          <c:extLst xmlns:c16r2="http://schemas.microsoft.com/office/drawing/2015/06/chart">
            <c:ext xmlns:c16="http://schemas.microsoft.com/office/drawing/2014/chart" uri="{C3380CC4-5D6E-409C-BE32-E72D297353CC}">
              <c16:uniqueId val="{00000001-B9A7-4C63-9D50-616C9EFE0432}"/>
            </c:ext>
          </c:extLst>
        </c:ser>
        <c:ser>
          <c:idx val="1"/>
          <c:order val="2"/>
          <c:tx>
            <c:strRef>
              <c:f>'Størrelse på bedrift'!$C$4</c:f>
              <c:strCache>
                <c:ptCount val="1"/>
                <c:pt idx="0">
                  <c:v>2 Samme omsetning som for 6 måneder siden</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'Størrelse på bedrift'!$D$2:$I$2</c:f>
              <c:strCache>
                <c:ptCount val="6"/>
                <c:pt idx="0">
                  <c:v>1-5 ansatte</c:v>
                </c:pt>
                <c:pt idx="1">
                  <c:v>6-10 ansatte</c:v>
                </c:pt>
                <c:pt idx="2">
                  <c:v>11-20 ansatte</c:v>
                </c:pt>
                <c:pt idx="3">
                  <c:v>21-50 ansatte</c:v>
                </c:pt>
                <c:pt idx="4">
                  <c:v>51-100 ansatte</c:v>
                </c:pt>
                <c:pt idx="5">
                  <c:v>101 eller flere</c:v>
                </c:pt>
              </c:strCache>
            </c:strRef>
          </c:cat>
          <c:val>
            <c:numRef>
              <c:f>'Størrelse på bedrift'!$D$4:$I$4</c:f>
              <c:numCache>
                <c:formatCode>0%</c:formatCode>
                <c:ptCount val="6"/>
                <c:pt idx="0">
                  <c:v>0.342</c:v>
                </c:pt>
                <c:pt idx="1">
                  <c:v>0.308</c:v>
                </c:pt>
                <c:pt idx="2">
                  <c:v>0.444</c:v>
                </c:pt>
                <c:pt idx="3">
                  <c:v>0.615</c:v>
                </c:pt>
                <c:pt idx="5">
                  <c:v>0.429</c:v>
                </c:pt>
              </c:numCache>
            </c:numRef>
          </c:val>
          <c:extLst xmlns:c16r2="http://schemas.microsoft.com/office/drawing/2015/06/chart">
            <c:ext xmlns:c16="http://schemas.microsoft.com/office/drawing/2014/chart" uri="{C3380CC4-5D6E-409C-BE32-E72D297353CC}">
              <c16:uniqueId val="{00000002-B9A7-4C63-9D50-616C9EFE0432}"/>
            </c:ext>
          </c:extLst>
        </c:ser>
        <c:ser>
          <c:idx val="0"/>
          <c:order val="3"/>
          <c:tx>
            <c:strRef>
              <c:f>'Størrelse på bedrift'!$C$3</c:f>
              <c:strCache>
                <c:ptCount val="1"/>
                <c:pt idx="0">
                  <c:v>3 Høyere omsetning enn for 6 måneder siden</c:v>
                </c:pt>
              </c:strCache>
            </c:strRef>
          </c:tx>
          <c:spPr>
            <a:solidFill>
              <a:srgbClr val="92D050"/>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'Størrelse på bedrift'!$D$2:$I$2</c:f>
              <c:strCache>
                <c:ptCount val="6"/>
                <c:pt idx="0">
                  <c:v>1-5 ansatte</c:v>
                </c:pt>
                <c:pt idx="1">
                  <c:v>6-10 ansatte</c:v>
                </c:pt>
                <c:pt idx="2">
                  <c:v>11-20 ansatte</c:v>
                </c:pt>
                <c:pt idx="3">
                  <c:v>21-50 ansatte</c:v>
                </c:pt>
                <c:pt idx="4">
                  <c:v>51-100 ansatte</c:v>
                </c:pt>
                <c:pt idx="5">
                  <c:v>101 eller flere</c:v>
                </c:pt>
              </c:strCache>
            </c:strRef>
          </c:cat>
          <c:val>
            <c:numRef>
              <c:f>'Størrelse på bedrift'!$D$3:$I$3</c:f>
              <c:numCache>
                <c:formatCode>0%</c:formatCode>
                <c:ptCount val="6"/>
                <c:pt idx="0">
                  <c:v>0.171</c:v>
                </c:pt>
                <c:pt idx="1">
                  <c:v>0.308</c:v>
                </c:pt>
                <c:pt idx="2">
                  <c:v>0.289</c:v>
                </c:pt>
                <c:pt idx="3">
                  <c:v>0.154</c:v>
                </c:pt>
                <c:pt idx="4">
                  <c:v>0.333</c:v>
                </c:pt>
                <c:pt idx="5">
                  <c:v>0.571</c:v>
                </c:pt>
              </c:numCache>
            </c:numRef>
          </c:val>
          <c:extLst xmlns:c16r2="http://schemas.microsoft.com/office/drawing/2015/06/chart">
            <c:ext xmlns:c16="http://schemas.microsoft.com/office/drawing/2014/chart" uri="{C3380CC4-5D6E-409C-BE32-E72D297353CC}">
              <c16:uniqueId val="{00000003-B9A7-4C63-9D50-616C9EFE0432}"/>
            </c:ext>
          </c:extLst>
        </c:ser>
        <c:dLbls>
          <c:showLegendKey val="0"/>
          <c:showVal val="0"/>
          <c:showCatName val="0"/>
          <c:showSerName val="0"/>
          <c:showPercent val="0"/>
          <c:showBubbleSize val="0"/>
        </c:dLbls>
        <c:gapWidth val="150"/>
        <c:axId val="-2127959880"/>
        <c:axId val="-2127956680"/>
      </c:barChart>
      <c:catAx>
        <c:axId val="-2127959880"/>
        <c:scaling>
          <c:orientation val="minMax"/>
        </c:scaling>
        <c:delete val="0"/>
        <c:axPos val="l"/>
        <c:numFmt formatCode="General" sourceLinked="0"/>
        <c:majorTickMark val="out"/>
        <c:minorTickMark val="none"/>
        <c:tickLblPos val="nextTo"/>
        <c:crossAx val="-2127956680"/>
        <c:crosses val="autoZero"/>
        <c:auto val="1"/>
        <c:lblAlgn val="ctr"/>
        <c:lblOffset val="100"/>
        <c:noMultiLvlLbl val="0"/>
      </c:catAx>
      <c:valAx>
        <c:axId val="-2127956680"/>
        <c:scaling>
          <c:orientation val="minMax"/>
        </c:scaling>
        <c:delete val="0"/>
        <c:axPos val="b"/>
        <c:numFmt formatCode="0%" sourceLinked="1"/>
        <c:majorTickMark val="out"/>
        <c:minorTickMark val="none"/>
        <c:tickLblPos val="nextTo"/>
        <c:crossAx val="-212795988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cat>
            <c:strRef>
              <c:f>'1H 2016'!$C$6:$C$9</c:f>
              <c:strCache>
                <c:ptCount val="4"/>
                <c:pt idx="0">
                  <c:v>4 Vet ikke</c:v>
                </c:pt>
                <c:pt idx="1">
                  <c:v>3 Mindre om 6 måneder enn i dag</c:v>
                </c:pt>
                <c:pt idx="2">
                  <c:v>2 Den samme om 6 måneder som i dag</c:v>
                </c:pt>
                <c:pt idx="3">
                  <c:v>1 Større om 6 måneder enn i dag</c:v>
                </c:pt>
              </c:strCache>
            </c:strRef>
          </c:cat>
          <c:val>
            <c:numRef>
              <c:f>'1H 2016'!$D$6:$D$9</c:f>
            </c:numRef>
          </c:val>
          <c:extLst xmlns:c16r2="http://schemas.microsoft.com/office/drawing/2015/06/chart">
            <c:ext xmlns:c16="http://schemas.microsoft.com/office/drawing/2014/chart" uri="{C3380CC4-5D6E-409C-BE32-E72D297353CC}">
              <c16:uniqueId val="{00000000-8C0D-42EB-A164-63A03EC73A97}"/>
            </c:ext>
          </c:extLst>
        </c:ser>
        <c:ser>
          <c:idx val="1"/>
          <c:order val="1"/>
          <c:spPr>
            <a:solidFill>
              <a:schemeClr val="bg1">
                <a:lumMod val="75000"/>
              </a:schemeClr>
            </a:solidFill>
          </c:spPr>
          <c:invertIfNegative val="0"/>
          <c:dPt>
            <c:idx val="0"/>
            <c:invertIfNegative val="0"/>
            <c:bubble3D val="0"/>
            <c:extLst xmlns:c16r2="http://schemas.microsoft.com/office/drawing/2015/06/chart">
              <c:ext xmlns:c16="http://schemas.microsoft.com/office/drawing/2014/chart" uri="{C3380CC4-5D6E-409C-BE32-E72D297353CC}">
                <c16:uniqueId val="{00000001-8C0D-42EB-A164-63A03EC73A97}"/>
              </c:ext>
            </c:extLst>
          </c:dPt>
          <c:dPt>
            <c:idx val="1"/>
            <c:invertIfNegative val="0"/>
            <c:bubble3D val="0"/>
            <c:extLst xmlns:c16r2="http://schemas.microsoft.com/office/drawing/2015/06/chart">
              <c:ext xmlns:c16="http://schemas.microsoft.com/office/drawing/2014/chart" uri="{C3380CC4-5D6E-409C-BE32-E72D297353CC}">
                <c16:uniqueId val="{00000002-8C0D-42EB-A164-63A03EC73A97}"/>
              </c:ext>
            </c:extLst>
          </c:dPt>
          <c:dPt>
            <c:idx val="3"/>
            <c:invertIfNegative val="0"/>
            <c:bubble3D val="0"/>
            <c:extLst xmlns:c16r2="http://schemas.microsoft.com/office/drawing/2015/06/chart">
              <c:ext xmlns:c16="http://schemas.microsoft.com/office/drawing/2014/chart" uri="{C3380CC4-5D6E-409C-BE32-E72D297353CC}">
                <c16:uniqueId val="{00000003-8C0D-42EB-A164-63A03EC73A97}"/>
              </c:ext>
            </c:extLst>
          </c:dPt>
          <c:dLbls>
            <c:spPr>
              <a:noFill/>
              <a:ln>
                <a:noFill/>
              </a:ln>
              <a:effectLst/>
            </c:spPr>
            <c:txPr>
              <a:bodyPr/>
              <a:lstStyle/>
              <a:p>
                <a:pPr>
                  <a:defRPr b="0"/>
                </a:pPr>
                <a:endParaRPr lang="nb-N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'1H 2016'!$C$6:$C$9</c:f>
              <c:strCache>
                <c:ptCount val="4"/>
                <c:pt idx="0">
                  <c:v>4 Vet ikke</c:v>
                </c:pt>
                <c:pt idx="1">
                  <c:v>3 Mindre om 6 måneder enn i dag</c:v>
                </c:pt>
                <c:pt idx="2">
                  <c:v>2 Den samme om 6 måneder som i dag</c:v>
                </c:pt>
                <c:pt idx="3">
                  <c:v>1 Større om 6 måneder enn i dag</c:v>
                </c:pt>
              </c:strCache>
            </c:strRef>
          </c:cat>
          <c:val>
            <c:numRef>
              <c:f>'1H 2016'!$E$6:$E$9</c:f>
              <c:numCache>
                <c:formatCode>0%</c:formatCode>
                <c:ptCount val="4"/>
                <c:pt idx="0">
                  <c:v>0.06</c:v>
                </c:pt>
                <c:pt idx="1">
                  <c:v>0.09</c:v>
                </c:pt>
                <c:pt idx="2">
                  <c:v>0.55</c:v>
                </c:pt>
                <c:pt idx="3">
                  <c:v>0.29</c:v>
                </c:pt>
              </c:numCache>
            </c:numRef>
          </c:val>
          <c:extLst xmlns:c16r2="http://schemas.microsoft.com/office/drawing/2015/06/chart">
            <c:ext xmlns:c16="http://schemas.microsoft.com/office/drawing/2014/chart" uri="{C3380CC4-5D6E-409C-BE32-E72D297353CC}">
              <c16:uniqueId val="{00000004-8C0D-42EB-A164-63A03EC73A97}"/>
            </c:ext>
          </c:extLst>
        </c:ser>
        <c:ser>
          <c:idx val="2"/>
          <c:order val="2"/>
          <c:spPr>
            <a:solidFill>
              <a:schemeClr val="accent2"/>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'1H 2016'!$C$6:$C$9</c:f>
              <c:strCache>
                <c:ptCount val="4"/>
                <c:pt idx="0">
                  <c:v>4 Vet ikke</c:v>
                </c:pt>
                <c:pt idx="1">
                  <c:v>3 Mindre om 6 måneder enn i dag</c:v>
                </c:pt>
                <c:pt idx="2">
                  <c:v>2 Den samme om 6 måneder som i dag</c:v>
                </c:pt>
                <c:pt idx="3">
                  <c:v>1 Større om 6 måneder enn i dag</c:v>
                </c:pt>
              </c:strCache>
            </c:strRef>
          </c:cat>
          <c:val>
            <c:numRef>
              <c:f>'1H 2016'!$F$6:$F$9</c:f>
              <c:numCache>
                <c:formatCode>0%</c:formatCode>
                <c:ptCount val="4"/>
                <c:pt idx="0">
                  <c:v>0.06</c:v>
                </c:pt>
                <c:pt idx="1">
                  <c:v>0.09</c:v>
                </c:pt>
                <c:pt idx="2">
                  <c:v>0.5</c:v>
                </c:pt>
                <c:pt idx="3">
                  <c:v>0.35</c:v>
                </c:pt>
              </c:numCache>
            </c:numRef>
          </c:val>
          <c:extLst xmlns:c16r2="http://schemas.microsoft.com/office/drawing/2015/06/chart">
            <c:ext xmlns:c16="http://schemas.microsoft.com/office/drawing/2014/chart" uri="{C3380CC4-5D6E-409C-BE32-E72D297353CC}">
              <c16:uniqueId val="{00000005-8C0D-42EB-A164-63A03EC73A97}"/>
            </c:ext>
          </c:extLst>
        </c:ser>
        <c:dLbls>
          <c:showLegendKey val="0"/>
          <c:showVal val="0"/>
          <c:showCatName val="0"/>
          <c:showSerName val="0"/>
          <c:showPercent val="0"/>
          <c:showBubbleSize val="0"/>
        </c:dLbls>
        <c:gapWidth val="150"/>
        <c:axId val="-2127901112"/>
        <c:axId val="-2127897928"/>
      </c:barChart>
      <c:catAx>
        <c:axId val="-2127901112"/>
        <c:scaling>
          <c:orientation val="minMax"/>
        </c:scaling>
        <c:delete val="0"/>
        <c:axPos val="l"/>
        <c:numFmt formatCode="General" sourceLinked="0"/>
        <c:majorTickMark val="out"/>
        <c:minorTickMark val="none"/>
        <c:tickLblPos val="nextTo"/>
        <c:crossAx val="-2127897928"/>
        <c:crosses val="autoZero"/>
        <c:auto val="1"/>
        <c:lblAlgn val="ctr"/>
        <c:lblOffset val="100"/>
        <c:noMultiLvlLbl val="0"/>
      </c:catAx>
      <c:valAx>
        <c:axId val="-2127897928"/>
        <c:scaling>
          <c:orientation val="minMax"/>
          <c:max val="1.0"/>
        </c:scaling>
        <c:delete val="0"/>
        <c:axPos val="b"/>
        <c:numFmt formatCode="0%" sourceLinked="1"/>
        <c:majorTickMark val="out"/>
        <c:minorTickMark val="none"/>
        <c:tickLblPos val="nextTo"/>
        <c:crossAx val="-2127901112"/>
        <c:crosses val="autoZero"/>
        <c:crossBetween val="between"/>
      </c:valAx>
    </c:plotArea>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3"/>
          <c:order val="0"/>
          <c:tx>
            <c:strRef>
              <c:f>'Størrelse på bedrift'!$C$6</c:f>
              <c:strCache>
                <c:ptCount val="1"/>
                <c:pt idx="0">
                  <c:v>4 Vet ikke</c:v>
                </c:pt>
              </c:strCache>
            </c:strRef>
          </c:tx>
          <c:invertIfNegative val="0"/>
          <c:dLbls>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B533-4675-B22F-3104878DE4E4}"/>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'Størrelse på bedrift'!$D$2:$I$2</c:f>
              <c:strCache>
                <c:ptCount val="6"/>
                <c:pt idx="0">
                  <c:v>1-5 ansatte</c:v>
                </c:pt>
                <c:pt idx="1">
                  <c:v>6-10 ansatte</c:v>
                </c:pt>
                <c:pt idx="2">
                  <c:v>11-20 ansatte</c:v>
                </c:pt>
                <c:pt idx="3">
                  <c:v>21-50 ansatte</c:v>
                </c:pt>
                <c:pt idx="4">
                  <c:v>51-100 ansatte</c:v>
                </c:pt>
                <c:pt idx="5">
                  <c:v>101 eller flere</c:v>
                </c:pt>
              </c:strCache>
            </c:strRef>
          </c:cat>
          <c:val>
            <c:numRef>
              <c:f>'Størrelse på bedrift'!$D$6:$I$6</c:f>
              <c:numCache>
                <c:formatCode>General</c:formatCode>
                <c:ptCount val="6"/>
                <c:pt idx="0" formatCode="0%">
                  <c:v>0.118421052631579</c:v>
                </c:pt>
                <c:pt idx="2" formatCode="0%">
                  <c:v>0.0222222222222222</c:v>
                </c:pt>
                <c:pt idx="3" formatCode="0%">
                  <c:v>0.0384615384615385</c:v>
                </c:pt>
              </c:numCache>
            </c:numRef>
          </c:val>
          <c:extLst xmlns:c16r2="http://schemas.microsoft.com/office/drawing/2015/06/chart">
            <c:ext xmlns:c16="http://schemas.microsoft.com/office/drawing/2014/chart" uri="{C3380CC4-5D6E-409C-BE32-E72D297353CC}">
              <c16:uniqueId val="{00000001-B533-4675-B22F-3104878DE4E4}"/>
            </c:ext>
          </c:extLst>
        </c:ser>
        <c:ser>
          <c:idx val="2"/>
          <c:order val="1"/>
          <c:tx>
            <c:strRef>
              <c:f>'Størrelse på bedrift'!$C$5</c:f>
              <c:strCache>
                <c:ptCount val="1"/>
                <c:pt idx="0">
                  <c:v>3 Mindre om 6 måneder enn i dag</c:v>
                </c:pt>
              </c:strCache>
            </c:strRef>
          </c:tx>
          <c:spPr>
            <a:solidFill>
              <a:srgbClr val="C00000"/>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'Størrelse på bedrift'!$D$2:$I$2</c:f>
              <c:strCache>
                <c:ptCount val="6"/>
                <c:pt idx="0">
                  <c:v>1-5 ansatte</c:v>
                </c:pt>
                <c:pt idx="1">
                  <c:v>6-10 ansatte</c:v>
                </c:pt>
                <c:pt idx="2">
                  <c:v>11-20 ansatte</c:v>
                </c:pt>
                <c:pt idx="3">
                  <c:v>21-50 ansatte</c:v>
                </c:pt>
                <c:pt idx="4">
                  <c:v>51-100 ansatte</c:v>
                </c:pt>
                <c:pt idx="5">
                  <c:v>101 eller flere</c:v>
                </c:pt>
              </c:strCache>
            </c:strRef>
          </c:cat>
          <c:val>
            <c:numRef>
              <c:f>'Størrelse på bedrift'!$D$5:$I$5</c:f>
              <c:numCache>
                <c:formatCode>0%</c:formatCode>
                <c:ptCount val="6"/>
                <c:pt idx="0">
                  <c:v>0.0789473684210526</c:v>
                </c:pt>
                <c:pt idx="1">
                  <c:v>0.17948717948718</c:v>
                </c:pt>
                <c:pt idx="2">
                  <c:v>0.0666666666666667</c:v>
                </c:pt>
                <c:pt idx="4">
                  <c:v>0.333333333333333</c:v>
                </c:pt>
              </c:numCache>
            </c:numRef>
          </c:val>
          <c:extLst xmlns:c16r2="http://schemas.microsoft.com/office/drawing/2015/06/chart">
            <c:ext xmlns:c16="http://schemas.microsoft.com/office/drawing/2014/chart" uri="{C3380CC4-5D6E-409C-BE32-E72D297353CC}">
              <c16:uniqueId val="{00000002-B533-4675-B22F-3104878DE4E4}"/>
            </c:ext>
          </c:extLst>
        </c:ser>
        <c:ser>
          <c:idx val="1"/>
          <c:order val="2"/>
          <c:tx>
            <c:strRef>
              <c:f>'Størrelse på bedrift'!$C$4</c:f>
              <c:strCache>
                <c:ptCount val="1"/>
                <c:pt idx="0">
                  <c:v>2 Den samme om 6 måneder som i dag</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'Størrelse på bedrift'!$D$2:$I$2</c:f>
              <c:strCache>
                <c:ptCount val="6"/>
                <c:pt idx="0">
                  <c:v>1-5 ansatte</c:v>
                </c:pt>
                <c:pt idx="1">
                  <c:v>6-10 ansatte</c:v>
                </c:pt>
                <c:pt idx="2">
                  <c:v>11-20 ansatte</c:v>
                </c:pt>
                <c:pt idx="3">
                  <c:v>21-50 ansatte</c:v>
                </c:pt>
                <c:pt idx="4">
                  <c:v>51-100 ansatte</c:v>
                </c:pt>
                <c:pt idx="5">
                  <c:v>101 eller flere</c:v>
                </c:pt>
              </c:strCache>
            </c:strRef>
          </c:cat>
          <c:val>
            <c:numRef>
              <c:f>'Størrelse på bedrift'!$D$4:$I$4</c:f>
              <c:numCache>
                <c:formatCode>0%</c:formatCode>
                <c:ptCount val="6"/>
                <c:pt idx="0">
                  <c:v>0.473684210526316</c:v>
                </c:pt>
                <c:pt idx="1">
                  <c:v>0.435897435897436</c:v>
                </c:pt>
                <c:pt idx="2">
                  <c:v>0.577777777777778</c:v>
                </c:pt>
                <c:pt idx="3">
                  <c:v>0.461538461538462</c:v>
                </c:pt>
                <c:pt idx="4">
                  <c:v>0.333333333333333</c:v>
                </c:pt>
                <c:pt idx="5">
                  <c:v>0.857142857142857</c:v>
                </c:pt>
              </c:numCache>
            </c:numRef>
          </c:val>
          <c:extLst xmlns:c16r2="http://schemas.microsoft.com/office/drawing/2015/06/chart">
            <c:ext xmlns:c16="http://schemas.microsoft.com/office/drawing/2014/chart" uri="{C3380CC4-5D6E-409C-BE32-E72D297353CC}">
              <c16:uniqueId val="{00000003-B533-4675-B22F-3104878DE4E4}"/>
            </c:ext>
          </c:extLst>
        </c:ser>
        <c:ser>
          <c:idx val="0"/>
          <c:order val="3"/>
          <c:tx>
            <c:strRef>
              <c:f>'Størrelse på bedrift'!$C$3</c:f>
              <c:strCache>
                <c:ptCount val="1"/>
                <c:pt idx="0">
                  <c:v>1 Større om 6 måneder enn i dag</c:v>
                </c:pt>
              </c:strCache>
            </c:strRef>
          </c:tx>
          <c:spPr>
            <a:solidFill>
              <a:srgbClr val="92D050"/>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'Størrelse på bedrift'!$D$2:$I$2</c:f>
              <c:strCache>
                <c:ptCount val="6"/>
                <c:pt idx="0">
                  <c:v>1-5 ansatte</c:v>
                </c:pt>
                <c:pt idx="1">
                  <c:v>6-10 ansatte</c:v>
                </c:pt>
                <c:pt idx="2">
                  <c:v>11-20 ansatte</c:v>
                </c:pt>
                <c:pt idx="3">
                  <c:v>21-50 ansatte</c:v>
                </c:pt>
                <c:pt idx="4">
                  <c:v>51-100 ansatte</c:v>
                </c:pt>
                <c:pt idx="5">
                  <c:v>101 eller flere</c:v>
                </c:pt>
              </c:strCache>
            </c:strRef>
          </c:cat>
          <c:val>
            <c:numRef>
              <c:f>'Størrelse på bedrift'!$D$3:$I$3</c:f>
              <c:numCache>
                <c:formatCode>0%</c:formatCode>
                <c:ptCount val="6"/>
                <c:pt idx="0">
                  <c:v>0.328947368421053</c:v>
                </c:pt>
                <c:pt idx="1">
                  <c:v>0.384615384615385</c:v>
                </c:pt>
                <c:pt idx="2">
                  <c:v>0.333333333333333</c:v>
                </c:pt>
                <c:pt idx="3">
                  <c:v>0.461538461538462</c:v>
                </c:pt>
                <c:pt idx="5">
                  <c:v>0.142857142857143</c:v>
                </c:pt>
              </c:numCache>
            </c:numRef>
          </c:val>
          <c:extLst xmlns:c16r2="http://schemas.microsoft.com/office/drawing/2015/06/chart">
            <c:ext xmlns:c16="http://schemas.microsoft.com/office/drawing/2014/chart" uri="{C3380CC4-5D6E-409C-BE32-E72D297353CC}">
              <c16:uniqueId val="{00000004-B533-4675-B22F-3104878DE4E4}"/>
            </c:ext>
          </c:extLst>
        </c:ser>
        <c:dLbls>
          <c:showLegendKey val="0"/>
          <c:showVal val="0"/>
          <c:showCatName val="0"/>
          <c:showSerName val="0"/>
          <c:showPercent val="0"/>
          <c:showBubbleSize val="0"/>
        </c:dLbls>
        <c:gapWidth val="150"/>
        <c:axId val="-2127824040"/>
        <c:axId val="-2127820840"/>
      </c:barChart>
      <c:catAx>
        <c:axId val="-2127824040"/>
        <c:scaling>
          <c:orientation val="minMax"/>
        </c:scaling>
        <c:delete val="0"/>
        <c:axPos val="l"/>
        <c:numFmt formatCode="General" sourceLinked="0"/>
        <c:majorTickMark val="out"/>
        <c:minorTickMark val="none"/>
        <c:tickLblPos val="nextTo"/>
        <c:crossAx val="-2127820840"/>
        <c:crosses val="autoZero"/>
        <c:auto val="1"/>
        <c:lblAlgn val="ctr"/>
        <c:lblOffset val="100"/>
        <c:noMultiLvlLbl val="0"/>
      </c:catAx>
      <c:valAx>
        <c:axId val="-2127820840"/>
        <c:scaling>
          <c:orientation val="minMax"/>
        </c:scaling>
        <c:delete val="0"/>
        <c:axPos val="b"/>
        <c:numFmt formatCode="0%" sourceLinked="1"/>
        <c:majorTickMark val="out"/>
        <c:minorTickMark val="none"/>
        <c:tickLblPos val="nextTo"/>
        <c:crossAx val="-212782404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3"/>
          <c:order val="0"/>
          <c:tx>
            <c:strRef>
              <c:f>'Størrelse på bedrift'!$C$6</c:f>
              <c:strCache>
                <c:ptCount val="1"/>
                <c:pt idx="0">
                  <c:v>4 Vet ikke</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'Størrelse på bedrift'!$D$2:$I$2</c:f>
              <c:strCache>
                <c:ptCount val="6"/>
                <c:pt idx="0">
                  <c:v>Østlandet</c:v>
                </c:pt>
                <c:pt idx="1">
                  <c:v>Nord-Norge</c:v>
                </c:pt>
                <c:pt idx="2">
                  <c:v>Sørlandet</c:v>
                </c:pt>
                <c:pt idx="3">
                  <c:v>Midt-Norge</c:v>
                </c:pt>
                <c:pt idx="4">
                  <c:v>Vestlandet</c:v>
                </c:pt>
                <c:pt idx="5">
                  <c:v>Oslo</c:v>
                </c:pt>
              </c:strCache>
            </c:strRef>
          </c:cat>
          <c:val>
            <c:numRef>
              <c:f>'Størrelse på bedrift'!$D$6:$I$6</c:f>
              <c:numCache>
                <c:formatCode>General</c:formatCode>
                <c:ptCount val="6"/>
                <c:pt idx="0" formatCode="0%">
                  <c:v>0.0512820512820513</c:v>
                </c:pt>
                <c:pt idx="2" formatCode="0%">
                  <c:v>0.0714285714285714</c:v>
                </c:pt>
                <c:pt idx="3" formatCode="0%">
                  <c:v>0.125</c:v>
                </c:pt>
                <c:pt idx="5" formatCode="0%">
                  <c:v>0.0533333333333333</c:v>
                </c:pt>
              </c:numCache>
            </c:numRef>
          </c:val>
          <c:extLst xmlns:c16r2="http://schemas.microsoft.com/office/drawing/2015/06/chart">
            <c:ext xmlns:c16="http://schemas.microsoft.com/office/drawing/2014/chart" uri="{C3380CC4-5D6E-409C-BE32-E72D297353CC}">
              <c16:uniqueId val="{00000000-9ECC-4CAD-A49C-725816914245}"/>
            </c:ext>
          </c:extLst>
        </c:ser>
        <c:ser>
          <c:idx val="2"/>
          <c:order val="1"/>
          <c:tx>
            <c:strRef>
              <c:f>'Størrelse på bedrift'!$C$5</c:f>
              <c:strCache>
                <c:ptCount val="1"/>
                <c:pt idx="0">
                  <c:v>3 Mindre om 6 måneder enn i dag</c:v>
                </c:pt>
              </c:strCache>
            </c:strRef>
          </c:tx>
          <c:spPr>
            <a:solidFill>
              <a:srgbClr val="C00000"/>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'Størrelse på bedrift'!$D$2:$I$2</c:f>
              <c:strCache>
                <c:ptCount val="6"/>
                <c:pt idx="0">
                  <c:v>Østlandet</c:v>
                </c:pt>
                <c:pt idx="1">
                  <c:v>Nord-Norge</c:v>
                </c:pt>
                <c:pt idx="2">
                  <c:v>Sørlandet</c:v>
                </c:pt>
                <c:pt idx="3">
                  <c:v>Midt-Norge</c:v>
                </c:pt>
                <c:pt idx="4">
                  <c:v>Vestlandet</c:v>
                </c:pt>
                <c:pt idx="5">
                  <c:v>Oslo</c:v>
                </c:pt>
              </c:strCache>
            </c:strRef>
          </c:cat>
          <c:val>
            <c:numRef>
              <c:f>'Størrelse på bedrift'!$D$5:$I$5</c:f>
              <c:numCache>
                <c:formatCode>0%</c:formatCode>
                <c:ptCount val="6"/>
                <c:pt idx="0">
                  <c:v>0.102564102564103</c:v>
                </c:pt>
                <c:pt idx="1">
                  <c:v>0.222222222222222</c:v>
                </c:pt>
                <c:pt idx="3">
                  <c:v>0.125</c:v>
                </c:pt>
                <c:pt idx="4">
                  <c:v>0.111111111111111</c:v>
                </c:pt>
                <c:pt idx="5">
                  <c:v>0.0533333333333333</c:v>
                </c:pt>
              </c:numCache>
            </c:numRef>
          </c:val>
          <c:extLst xmlns:c16r2="http://schemas.microsoft.com/office/drawing/2015/06/chart">
            <c:ext xmlns:c16="http://schemas.microsoft.com/office/drawing/2014/chart" uri="{C3380CC4-5D6E-409C-BE32-E72D297353CC}">
              <c16:uniqueId val="{00000001-9ECC-4CAD-A49C-725816914245}"/>
            </c:ext>
          </c:extLst>
        </c:ser>
        <c:ser>
          <c:idx val="1"/>
          <c:order val="2"/>
          <c:tx>
            <c:strRef>
              <c:f>'Størrelse på bedrift'!$C$4</c:f>
              <c:strCache>
                <c:ptCount val="1"/>
                <c:pt idx="0">
                  <c:v>2 Den samme om 6 måneder som i dag</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'Størrelse på bedrift'!$D$2:$I$2</c:f>
              <c:strCache>
                <c:ptCount val="6"/>
                <c:pt idx="0">
                  <c:v>Østlandet</c:v>
                </c:pt>
                <c:pt idx="1">
                  <c:v>Nord-Norge</c:v>
                </c:pt>
                <c:pt idx="2">
                  <c:v>Sørlandet</c:v>
                </c:pt>
                <c:pt idx="3">
                  <c:v>Midt-Norge</c:v>
                </c:pt>
                <c:pt idx="4">
                  <c:v>Vestlandet</c:v>
                </c:pt>
                <c:pt idx="5">
                  <c:v>Oslo</c:v>
                </c:pt>
              </c:strCache>
            </c:strRef>
          </c:cat>
          <c:val>
            <c:numRef>
              <c:f>'Størrelse på bedrift'!$D$4:$I$4</c:f>
              <c:numCache>
                <c:formatCode>0%</c:formatCode>
                <c:ptCount val="6"/>
                <c:pt idx="0">
                  <c:v>0.641025641025641</c:v>
                </c:pt>
                <c:pt idx="1">
                  <c:v>0.555555555555556</c:v>
                </c:pt>
                <c:pt idx="2">
                  <c:v>0.642857142857143</c:v>
                </c:pt>
                <c:pt idx="3">
                  <c:v>0.4375</c:v>
                </c:pt>
                <c:pt idx="4">
                  <c:v>0.555555555555556</c:v>
                </c:pt>
                <c:pt idx="5">
                  <c:v>0.4</c:v>
                </c:pt>
              </c:numCache>
            </c:numRef>
          </c:val>
          <c:extLst xmlns:c16r2="http://schemas.microsoft.com/office/drawing/2015/06/chart">
            <c:ext xmlns:c16="http://schemas.microsoft.com/office/drawing/2014/chart" uri="{C3380CC4-5D6E-409C-BE32-E72D297353CC}">
              <c16:uniqueId val="{00000002-9ECC-4CAD-A49C-725816914245}"/>
            </c:ext>
          </c:extLst>
        </c:ser>
        <c:ser>
          <c:idx val="0"/>
          <c:order val="3"/>
          <c:tx>
            <c:strRef>
              <c:f>'Størrelse på bedrift'!$C$3</c:f>
              <c:strCache>
                <c:ptCount val="1"/>
                <c:pt idx="0">
                  <c:v>1 Større om 6 måneder enn i dag</c:v>
                </c:pt>
              </c:strCache>
            </c:strRef>
          </c:tx>
          <c:spPr>
            <a:solidFill>
              <a:srgbClr val="92D050"/>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'Størrelse på bedrift'!$D$2:$I$2</c:f>
              <c:strCache>
                <c:ptCount val="6"/>
                <c:pt idx="0">
                  <c:v>Østlandet</c:v>
                </c:pt>
                <c:pt idx="1">
                  <c:v>Nord-Norge</c:v>
                </c:pt>
                <c:pt idx="2">
                  <c:v>Sørlandet</c:v>
                </c:pt>
                <c:pt idx="3">
                  <c:v>Midt-Norge</c:v>
                </c:pt>
                <c:pt idx="4">
                  <c:v>Vestlandet</c:v>
                </c:pt>
                <c:pt idx="5">
                  <c:v>Oslo</c:v>
                </c:pt>
              </c:strCache>
            </c:strRef>
          </c:cat>
          <c:val>
            <c:numRef>
              <c:f>'Størrelse på bedrift'!$D$3:$I$3</c:f>
              <c:numCache>
                <c:formatCode>0%</c:formatCode>
                <c:ptCount val="6"/>
                <c:pt idx="0">
                  <c:v>0.205128205128205</c:v>
                </c:pt>
                <c:pt idx="1">
                  <c:v>0.222222222222222</c:v>
                </c:pt>
                <c:pt idx="2">
                  <c:v>0.285714285714286</c:v>
                </c:pt>
                <c:pt idx="3">
                  <c:v>0.3125</c:v>
                </c:pt>
                <c:pt idx="4">
                  <c:v>0.333333333333333</c:v>
                </c:pt>
                <c:pt idx="5">
                  <c:v>0.48</c:v>
                </c:pt>
              </c:numCache>
            </c:numRef>
          </c:val>
          <c:extLst xmlns:c16r2="http://schemas.microsoft.com/office/drawing/2015/06/chart">
            <c:ext xmlns:c16="http://schemas.microsoft.com/office/drawing/2014/chart" uri="{C3380CC4-5D6E-409C-BE32-E72D297353CC}">
              <c16:uniqueId val="{00000003-9ECC-4CAD-A49C-725816914245}"/>
            </c:ext>
          </c:extLst>
        </c:ser>
        <c:dLbls>
          <c:showLegendKey val="0"/>
          <c:showVal val="0"/>
          <c:showCatName val="0"/>
          <c:showSerName val="0"/>
          <c:showPercent val="0"/>
          <c:showBubbleSize val="0"/>
        </c:dLbls>
        <c:gapWidth val="150"/>
        <c:axId val="-2127758856"/>
        <c:axId val="-2127755656"/>
      </c:barChart>
      <c:catAx>
        <c:axId val="-2127758856"/>
        <c:scaling>
          <c:orientation val="minMax"/>
        </c:scaling>
        <c:delete val="0"/>
        <c:axPos val="l"/>
        <c:numFmt formatCode="General" sourceLinked="0"/>
        <c:majorTickMark val="out"/>
        <c:minorTickMark val="none"/>
        <c:tickLblPos val="nextTo"/>
        <c:crossAx val="-2127755656"/>
        <c:crosses val="autoZero"/>
        <c:auto val="1"/>
        <c:lblAlgn val="ctr"/>
        <c:lblOffset val="100"/>
        <c:noMultiLvlLbl val="0"/>
      </c:catAx>
      <c:valAx>
        <c:axId val="-2127755656"/>
        <c:scaling>
          <c:orientation val="minMax"/>
        </c:scaling>
        <c:delete val="0"/>
        <c:axPos val="b"/>
        <c:numFmt formatCode="0%" sourceLinked="1"/>
        <c:majorTickMark val="out"/>
        <c:minorTickMark val="none"/>
        <c:tickLblPos val="nextTo"/>
        <c:crossAx val="-2127758856"/>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521509468522623"/>
          <c:y val="0.0328043773991075"/>
          <c:w val="0.672092152969942"/>
          <c:h val="0.940211886584397"/>
        </c:manualLayout>
      </c:layout>
      <c:lineChart>
        <c:grouping val="standard"/>
        <c:varyColors val="0"/>
        <c:ser>
          <c:idx val="0"/>
          <c:order val="0"/>
          <c:tx>
            <c:strRef>
              <c:f>Tidslinje!$A$4</c:f>
              <c:strCache>
                <c:ptCount val="1"/>
                <c:pt idx="0">
                  <c:v>Ordrereserve sammenlignet med 6 måneder siden</c:v>
                </c:pt>
              </c:strCache>
            </c:strRef>
          </c:tx>
          <c:marker>
            <c:symbol val="none"/>
          </c:marker>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Tidslinje!$B$4:$G$4</c:f>
              <c:numCache>
                <c:formatCode>General</c:formatCode>
                <c:ptCount val="6"/>
                <c:pt idx="0">
                  <c:v>-2.0</c:v>
                </c:pt>
                <c:pt idx="1">
                  <c:v>-1.0</c:v>
                </c:pt>
                <c:pt idx="2">
                  <c:v>-12.0</c:v>
                </c:pt>
                <c:pt idx="3" formatCode="0">
                  <c:v>10.0</c:v>
                </c:pt>
                <c:pt idx="4">
                  <c:v>17.0</c:v>
                </c:pt>
                <c:pt idx="5">
                  <c:v>19.0</c:v>
                </c:pt>
              </c:numCache>
            </c:numRef>
          </c:val>
          <c:smooth val="0"/>
          <c:extLst xmlns:c16r2="http://schemas.microsoft.com/office/drawing/2015/06/chart">
            <c:ext xmlns:c16="http://schemas.microsoft.com/office/drawing/2014/chart" uri="{C3380CC4-5D6E-409C-BE32-E72D297353CC}">
              <c16:uniqueId val="{00000000-A4AA-4BEE-BBD2-8AC5D7D5A152}"/>
            </c:ext>
          </c:extLst>
        </c:ser>
        <c:ser>
          <c:idx val="1"/>
          <c:order val="1"/>
          <c:tx>
            <c:strRef>
              <c:f>Tidslinje!$A$5</c:f>
              <c:strCache>
                <c:ptCount val="1"/>
                <c:pt idx="0">
                  <c:v>Forventet ordrereserve om 6 måneder</c:v>
                </c:pt>
              </c:strCache>
            </c:strRef>
          </c:tx>
          <c:marker>
            <c:symbol val="none"/>
          </c:marker>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Tidslinje!$B$5:$G$5</c:f>
              <c:numCache>
                <c:formatCode>General</c:formatCode>
                <c:ptCount val="6"/>
                <c:pt idx="0">
                  <c:v>4.0</c:v>
                </c:pt>
                <c:pt idx="1">
                  <c:v>4.0</c:v>
                </c:pt>
                <c:pt idx="2">
                  <c:v>7.0</c:v>
                </c:pt>
                <c:pt idx="3" formatCode="0">
                  <c:v>14.0</c:v>
                </c:pt>
                <c:pt idx="4">
                  <c:v>20.0</c:v>
                </c:pt>
                <c:pt idx="5">
                  <c:v>26.0</c:v>
                </c:pt>
              </c:numCache>
            </c:numRef>
          </c:val>
          <c:smooth val="0"/>
          <c:extLst xmlns:c16r2="http://schemas.microsoft.com/office/drawing/2015/06/chart">
            <c:ext xmlns:c16="http://schemas.microsoft.com/office/drawing/2014/chart" uri="{C3380CC4-5D6E-409C-BE32-E72D297353CC}">
              <c16:uniqueId val="{00000001-A4AA-4BEE-BBD2-8AC5D7D5A152}"/>
            </c:ext>
          </c:extLst>
        </c:ser>
        <c:ser>
          <c:idx val="2"/>
          <c:order val="2"/>
          <c:tx>
            <c:strRef>
              <c:f>Tidslinje!$A$6</c:f>
              <c:strCache>
                <c:ptCount val="1"/>
                <c:pt idx="0">
                  <c:v>Årsverk  sammenlignet med 6 måneder siden</c:v>
                </c:pt>
              </c:strCache>
            </c:strRef>
          </c:tx>
          <c:marker>
            <c:symbol val="none"/>
          </c:marker>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Tidslinje!$B$6:$G$6</c:f>
              <c:numCache>
                <c:formatCode>General</c:formatCode>
                <c:ptCount val="6"/>
                <c:pt idx="0">
                  <c:v>2.0</c:v>
                </c:pt>
                <c:pt idx="1">
                  <c:v>2.0</c:v>
                </c:pt>
                <c:pt idx="2">
                  <c:v>-1.0</c:v>
                </c:pt>
                <c:pt idx="3" formatCode="0">
                  <c:v>5.0</c:v>
                </c:pt>
                <c:pt idx="4">
                  <c:v>9.0</c:v>
                </c:pt>
                <c:pt idx="5">
                  <c:v>14.0</c:v>
                </c:pt>
              </c:numCache>
            </c:numRef>
          </c:val>
          <c:smooth val="0"/>
          <c:extLst xmlns:c16r2="http://schemas.microsoft.com/office/drawing/2015/06/chart">
            <c:ext xmlns:c16="http://schemas.microsoft.com/office/drawing/2014/chart" uri="{C3380CC4-5D6E-409C-BE32-E72D297353CC}">
              <c16:uniqueId val="{00000002-A4AA-4BEE-BBD2-8AC5D7D5A152}"/>
            </c:ext>
          </c:extLst>
        </c:ser>
        <c:ser>
          <c:idx val="3"/>
          <c:order val="3"/>
          <c:tx>
            <c:strRef>
              <c:f>Tidslinje!$A$7</c:f>
              <c:strCache>
                <c:ptCount val="1"/>
                <c:pt idx="0">
                  <c:v>Årsverk  forventet om 6 måneder</c:v>
                </c:pt>
              </c:strCache>
            </c:strRef>
          </c:tx>
          <c:marker>
            <c:symbol val="none"/>
          </c:marker>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Tidslinje!$B$7:$G$7</c:f>
              <c:numCache>
                <c:formatCode>General</c:formatCode>
                <c:ptCount val="6"/>
                <c:pt idx="0">
                  <c:v>12.0</c:v>
                </c:pt>
                <c:pt idx="1">
                  <c:v>17.0</c:v>
                </c:pt>
                <c:pt idx="2">
                  <c:v>9.0</c:v>
                </c:pt>
                <c:pt idx="3" formatCode="0">
                  <c:v>25.0</c:v>
                </c:pt>
                <c:pt idx="4">
                  <c:v>25.0</c:v>
                </c:pt>
                <c:pt idx="5">
                  <c:v>31.0</c:v>
                </c:pt>
              </c:numCache>
            </c:numRef>
          </c:val>
          <c:smooth val="0"/>
          <c:extLst xmlns:c16r2="http://schemas.microsoft.com/office/drawing/2015/06/chart">
            <c:ext xmlns:c16="http://schemas.microsoft.com/office/drawing/2014/chart" uri="{C3380CC4-5D6E-409C-BE32-E72D297353CC}">
              <c16:uniqueId val="{00000003-A4AA-4BEE-BBD2-8AC5D7D5A152}"/>
            </c:ext>
          </c:extLst>
        </c:ser>
        <c:dLbls>
          <c:showLegendKey val="0"/>
          <c:showVal val="0"/>
          <c:showCatName val="0"/>
          <c:showSerName val="0"/>
          <c:showPercent val="0"/>
          <c:showBubbleSize val="0"/>
        </c:dLbls>
        <c:marker val="1"/>
        <c:smooth val="0"/>
        <c:axId val="-2130564856"/>
        <c:axId val="-2130568040"/>
      </c:lineChart>
      <c:catAx>
        <c:axId val="-2130564856"/>
        <c:scaling>
          <c:orientation val="minMax"/>
        </c:scaling>
        <c:delete val="0"/>
        <c:axPos val="b"/>
        <c:majorTickMark val="out"/>
        <c:minorTickMark val="none"/>
        <c:tickLblPos val="nextTo"/>
        <c:txPr>
          <a:bodyPr/>
          <a:lstStyle/>
          <a:p>
            <a:pPr>
              <a:defRPr sz="100"/>
            </a:pPr>
            <a:endParaRPr lang="nb-NO"/>
          </a:p>
        </c:txPr>
        <c:crossAx val="-2130568040"/>
        <c:crosses val="autoZero"/>
        <c:auto val="1"/>
        <c:lblAlgn val="ctr"/>
        <c:lblOffset val="100"/>
        <c:noMultiLvlLbl val="0"/>
      </c:catAx>
      <c:valAx>
        <c:axId val="-2130568040"/>
        <c:scaling>
          <c:orientation val="minMax"/>
          <c:min val="-20.0"/>
        </c:scaling>
        <c:delete val="0"/>
        <c:axPos val="l"/>
        <c:numFmt formatCode="General" sourceLinked="1"/>
        <c:majorTickMark val="out"/>
        <c:minorTickMark val="none"/>
        <c:tickLblPos val="nextTo"/>
        <c:crossAx val="-2130564856"/>
        <c:crosses val="autoZero"/>
        <c:crossBetween val="between"/>
      </c:valAx>
    </c:plotArea>
    <c:legend>
      <c:legendPos val="r"/>
      <c:layout>
        <c:manualLayout>
          <c:xMode val="edge"/>
          <c:yMode val="edge"/>
          <c:x val="0.718906846965258"/>
          <c:y val="0.280463156284583"/>
          <c:w val="0.257516216105833"/>
          <c:h val="0.468687260613901"/>
        </c:manualLayout>
      </c:layout>
      <c:overlay val="0"/>
    </c:legend>
    <c:plotVisOnly val="1"/>
    <c:dispBlanksAs val="zero"/>
    <c:showDLblsOverMax val="0"/>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6731272861097"/>
          <c:y val="0.024304287362994"/>
          <c:w val="0.591775929115476"/>
          <c:h val="0.88729495292393"/>
        </c:manualLayout>
      </c:layout>
      <c:barChart>
        <c:barDir val="col"/>
        <c:grouping val="clustered"/>
        <c:varyColors val="0"/>
        <c:ser>
          <c:idx val="3"/>
          <c:order val="0"/>
          <c:tx>
            <c:strRef>
              <c:f>'Størrelse på bedrift'!$C$6</c:f>
              <c:strCache>
                <c:ptCount val="1"/>
                <c:pt idx="0">
                  <c:v>1H</c:v>
                </c:pt>
              </c:strCache>
            </c:strRef>
          </c:tx>
          <c:spPr>
            <a:solidFill>
              <a:schemeClr val="bg1">
                <a:lumMod val="75000"/>
              </a:schemeClr>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val>
            <c:numRef>
              <c:f>'Størrelse på bedrift'!$D$6:$J$6</c:f>
              <c:numCache>
                <c:formatCode>0</c:formatCode>
                <c:ptCount val="6"/>
                <c:pt idx="0">
                  <c:v>-9.0</c:v>
                </c:pt>
                <c:pt idx="1">
                  <c:v>21.0</c:v>
                </c:pt>
                <c:pt idx="2">
                  <c:v>17.0</c:v>
                </c:pt>
                <c:pt idx="3">
                  <c:v>11.0</c:v>
                </c:pt>
                <c:pt idx="4">
                  <c:v>18.0</c:v>
                </c:pt>
                <c:pt idx="5">
                  <c:v>30.0</c:v>
                </c:pt>
              </c:numCache>
            </c:numRef>
          </c:val>
          <c:extLst xmlns:c16r2="http://schemas.microsoft.com/office/drawing/2015/06/chart">
            <c:ext xmlns:c15="http://schemas.microsoft.com/office/drawing/2012/chart" uri="{02D57815-91ED-43cb-92C2-25804820EDAC}">
              <c15:filteredCategoryTitle>
                <c15:cat>
                  <c:multiLvlStrRef>
                    <c:extLst>
                      <c:ext uri="{02D57815-91ED-43cb-92C2-25804820EDAC}">
                        <c15:formulaRef>
                          <c15:sqref>'Størrelse på bedrift'!#REF!</c15:sqref>
                        </c15:formulaRef>
                      </c:ext>
                    </c:extLst>
                  </c:multiLvlStrRef>
                </c15:cat>
              </c15:filteredCategoryTitle>
            </c:ext>
            <c:ext xmlns:c16="http://schemas.microsoft.com/office/drawing/2014/chart" uri="{C3380CC4-5D6E-409C-BE32-E72D297353CC}">
              <c16:uniqueId val="{00000000-8235-4363-B093-5042DB1D2D23}"/>
            </c:ext>
          </c:extLst>
        </c:ser>
        <c:ser>
          <c:idx val="2"/>
          <c:order val="1"/>
          <c:tx>
            <c:strRef>
              <c:f>'Størrelse på bedrift'!$C$7</c:f>
              <c:strCache>
                <c:ptCount val="1"/>
                <c:pt idx="0">
                  <c:v>2H</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b="0"/>
                </a:pPr>
                <a:endParaRPr lang="nb-N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val>
            <c:numRef>
              <c:f>'Størrelse på bedrift'!$D$7:$J$7</c:f>
              <c:numCache>
                <c:formatCode>0</c:formatCode>
                <c:ptCount val="6"/>
                <c:pt idx="0">
                  <c:v>0.0</c:v>
                </c:pt>
                <c:pt idx="1">
                  <c:v>10.0</c:v>
                </c:pt>
                <c:pt idx="2">
                  <c:v>19.0</c:v>
                </c:pt>
                <c:pt idx="3">
                  <c:v>22.0</c:v>
                </c:pt>
                <c:pt idx="4">
                  <c:v>29.0</c:v>
                </c:pt>
                <c:pt idx="5">
                  <c:v>43.0</c:v>
                </c:pt>
              </c:numCache>
            </c:numRef>
          </c:val>
          <c:extLst xmlns:c16r2="http://schemas.microsoft.com/office/drawing/2015/06/chart">
            <c:ext xmlns:c15="http://schemas.microsoft.com/office/drawing/2012/chart" uri="{02D57815-91ED-43cb-92C2-25804820EDAC}">
              <c15:filteredCategoryTitle>
                <c15:cat>
                  <c:multiLvlStrRef>
                    <c:extLst>
                      <c:ext uri="{02D57815-91ED-43cb-92C2-25804820EDAC}">
                        <c15:formulaRef>
                          <c15:sqref>'Størrelse på bedrift'!#REF!</c15:sqref>
                        </c15:formulaRef>
                      </c:ext>
                    </c:extLst>
                  </c:multiLvlStrRef>
                </c15:cat>
              </c15:filteredCategoryTitle>
            </c:ext>
            <c:ext xmlns:c16="http://schemas.microsoft.com/office/drawing/2014/chart" uri="{C3380CC4-5D6E-409C-BE32-E72D297353CC}">
              <c16:uniqueId val="{00000001-8235-4363-B093-5042DB1D2D23}"/>
            </c:ext>
          </c:extLst>
        </c:ser>
        <c:dLbls>
          <c:showLegendKey val="0"/>
          <c:showVal val="0"/>
          <c:showCatName val="0"/>
          <c:showSerName val="0"/>
          <c:showPercent val="0"/>
          <c:showBubbleSize val="0"/>
        </c:dLbls>
        <c:gapWidth val="150"/>
        <c:axId val="-2127716744"/>
        <c:axId val="-2127713704"/>
      </c:barChart>
      <c:catAx>
        <c:axId val="-2127716744"/>
        <c:scaling>
          <c:orientation val="minMax"/>
        </c:scaling>
        <c:delete val="1"/>
        <c:axPos val="b"/>
        <c:numFmt formatCode="General" sourceLinked="0"/>
        <c:majorTickMark val="out"/>
        <c:minorTickMark val="none"/>
        <c:tickLblPos val="nextTo"/>
        <c:crossAx val="-2127713704"/>
        <c:crosses val="autoZero"/>
        <c:auto val="1"/>
        <c:lblAlgn val="ctr"/>
        <c:lblOffset val="100"/>
        <c:noMultiLvlLbl val="0"/>
      </c:catAx>
      <c:valAx>
        <c:axId val="-2127713704"/>
        <c:scaling>
          <c:orientation val="minMax"/>
          <c:min val="-40.0"/>
        </c:scaling>
        <c:delete val="0"/>
        <c:axPos val="l"/>
        <c:numFmt formatCode="#,##0" sourceLinked="0"/>
        <c:majorTickMark val="out"/>
        <c:minorTickMark val="none"/>
        <c:tickLblPos val="nextTo"/>
        <c:crossAx val="-2127716744"/>
        <c:crosses val="autoZero"/>
        <c:crossBetween val="between"/>
      </c:valAx>
    </c:plotArea>
    <c:plotVisOnly val="1"/>
    <c:dispBlanksAs val="gap"/>
    <c:showDLblsOverMax val="0"/>
  </c:chart>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cat>
            <c:strRef>
              <c:f>'1H 2016'!$C$6:$C$9</c:f>
              <c:strCache>
                <c:ptCount val="4"/>
                <c:pt idx="0">
                  <c:v>4 Vet ikke</c:v>
                </c:pt>
                <c:pt idx="1">
                  <c:v>3 Forventer færre årsverk om 6 måneder</c:v>
                </c:pt>
                <c:pt idx="2">
                  <c:v>2 Samme som nå</c:v>
                </c:pt>
                <c:pt idx="3">
                  <c:v>1 Forventer flere årsverk om 6 måneder</c:v>
                </c:pt>
              </c:strCache>
            </c:strRef>
          </c:cat>
          <c:val>
            <c:numRef>
              <c:f>'1H 2016'!$D$6:$D$9</c:f>
            </c:numRef>
          </c:val>
          <c:extLst xmlns:c16r2="http://schemas.microsoft.com/office/drawing/2015/06/chart">
            <c:ext xmlns:c16="http://schemas.microsoft.com/office/drawing/2014/chart" uri="{C3380CC4-5D6E-409C-BE32-E72D297353CC}">
              <c16:uniqueId val="{00000000-FDDA-4056-8954-E4AFB513930F}"/>
            </c:ext>
          </c:extLst>
        </c:ser>
        <c:ser>
          <c:idx val="1"/>
          <c:order val="1"/>
          <c:spPr>
            <a:solidFill>
              <a:schemeClr val="bg1">
                <a:lumMod val="75000"/>
              </a:schemeClr>
            </a:solidFill>
          </c:spPr>
          <c:invertIfNegative val="0"/>
          <c:dPt>
            <c:idx val="0"/>
            <c:invertIfNegative val="0"/>
            <c:bubble3D val="0"/>
            <c:extLst xmlns:c16r2="http://schemas.microsoft.com/office/drawing/2015/06/chart">
              <c:ext xmlns:c16="http://schemas.microsoft.com/office/drawing/2014/chart" uri="{C3380CC4-5D6E-409C-BE32-E72D297353CC}">
                <c16:uniqueId val="{00000001-FDDA-4056-8954-E4AFB513930F}"/>
              </c:ext>
            </c:extLst>
          </c:dPt>
          <c:dPt>
            <c:idx val="1"/>
            <c:invertIfNegative val="0"/>
            <c:bubble3D val="0"/>
            <c:extLst xmlns:c16r2="http://schemas.microsoft.com/office/drawing/2015/06/chart">
              <c:ext xmlns:c16="http://schemas.microsoft.com/office/drawing/2014/chart" uri="{C3380CC4-5D6E-409C-BE32-E72D297353CC}">
                <c16:uniqueId val="{00000002-FDDA-4056-8954-E4AFB513930F}"/>
              </c:ext>
            </c:extLst>
          </c:dPt>
          <c:dPt>
            <c:idx val="3"/>
            <c:invertIfNegative val="0"/>
            <c:bubble3D val="0"/>
            <c:extLst xmlns:c16r2="http://schemas.microsoft.com/office/drawing/2015/06/chart">
              <c:ext xmlns:c16="http://schemas.microsoft.com/office/drawing/2014/chart" uri="{C3380CC4-5D6E-409C-BE32-E72D297353CC}">
                <c16:uniqueId val="{00000003-FDDA-4056-8954-E4AFB513930F}"/>
              </c:ext>
            </c:extLst>
          </c:dPt>
          <c:dLbls>
            <c:spPr>
              <a:noFill/>
              <a:ln>
                <a:noFill/>
              </a:ln>
              <a:effectLst/>
            </c:spPr>
            <c:txPr>
              <a:bodyPr/>
              <a:lstStyle/>
              <a:p>
                <a:pPr>
                  <a:defRPr b="0"/>
                </a:pPr>
                <a:endParaRPr lang="nb-N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'1H 2016'!$C$6:$C$9</c:f>
              <c:strCache>
                <c:ptCount val="4"/>
                <c:pt idx="0">
                  <c:v>4 Vet ikke</c:v>
                </c:pt>
                <c:pt idx="1">
                  <c:v>3 Forventer færre årsverk om 6 måneder</c:v>
                </c:pt>
                <c:pt idx="2">
                  <c:v>2 Samme som nå</c:v>
                </c:pt>
                <c:pt idx="3">
                  <c:v>1 Forventer flere årsverk om 6 måneder</c:v>
                </c:pt>
              </c:strCache>
            </c:strRef>
          </c:cat>
          <c:val>
            <c:numRef>
              <c:f>'1H 2016'!$E$6:$E$9</c:f>
              <c:numCache>
                <c:formatCode>0%</c:formatCode>
                <c:ptCount val="4"/>
                <c:pt idx="0">
                  <c:v>0.01</c:v>
                </c:pt>
                <c:pt idx="1">
                  <c:v>0.06</c:v>
                </c:pt>
                <c:pt idx="2">
                  <c:v>0.63</c:v>
                </c:pt>
                <c:pt idx="3">
                  <c:v>0.3</c:v>
                </c:pt>
              </c:numCache>
            </c:numRef>
          </c:val>
          <c:extLst xmlns:c16r2="http://schemas.microsoft.com/office/drawing/2015/06/chart">
            <c:ext xmlns:c16="http://schemas.microsoft.com/office/drawing/2014/chart" uri="{C3380CC4-5D6E-409C-BE32-E72D297353CC}">
              <c16:uniqueId val="{00000004-FDDA-4056-8954-E4AFB513930F}"/>
            </c:ext>
          </c:extLst>
        </c:ser>
        <c:ser>
          <c:idx val="2"/>
          <c:order val="2"/>
          <c:spPr>
            <a:solidFill>
              <a:schemeClr val="accent2"/>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'1H 2016'!$C$6:$C$9</c:f>
              <c:strCache>
                <c:ptCount val="4"/>
                <c:pt idx="0">
                  <c:v>4 Vet ikke</c:v>
                </c:pt>
                <c:pt idx="1">
                  <c:v>3 Forventer færre årsverk om 6 måneder</c:v>
                </c:pt>
                <c:pt idx="2">
                  <c:v>2 Samme som nå</c:v>
                </c:pt>
                <c:pt idx="3">
                  <c:v>1 Forventer flere årsverk om 6 måneder</c:v>
                </c:pt>
              </c:strCache>
            </c:strRef>
          </c:cat>
          <c:val>
            <c:numRef>
              <c:f>'1H 2016'!$F$6:$F$9</c:f>
              <c:numCache>
                <c:formatCode>0%</c:formatCode>
                <c:ptCount val="4"/>
                <c:pt idx="0">
                  <c:v>0.01</c:v>
                </c:pt>
                <c:pt idx="1">
                  <c:v>0.07</c:v>
                </c:pt>
                <c:pt idx="2">
                  <c:v>0.53</c:v>
                </c:pt>
                <c:pt idx="3">
                  <c:v>0.37</c:v>
                </c:pt>
              </c:numCache>
            </c:numRef>
          </c:val>
          <c:extLst xmlns:c16r2="http://schemas.microsoft.com/office/drawing/2015/06/chart">
            <c:ext xmlns:c16="http://schemas.microsoft.com/office/drawing/2014/chart" uri="{C3380CC4-5D6E-409C-BE32-E72D297353CC}">
              <c16:uniqueId val="{00000005-FDDA-4056-8954-E4AFB513930F}"/>
            </c:ext>
          </c:extLst>
        </c:ser>
        <c:dLbls>
          <c:showLegendKey val="0"/>
          <c:showVal val="0"/>
          <c:showCatName val="0"/>
          <c:showSerName val="0"/>
          <c:showPercent val="0"/>
          <c:showBubbleSize val="0"/>
        </c:dLbls>
        <c:gapWidth val="150"/>
        <c:axId val="-2127641176"/>
        <c:axId val="-2127637992"/>
      </c:barChart>
      <c:catAx>
        <c:axId val="-2127641176"/>
        <c:scaling>
          <c:orientation val="minMax"/>
        </c:scaling>
        <c:delete val="0"/>
        <c:axPos val="l"/>
        <c:numFmt formatCode="General" sourceLinked="0"/>
        <c:majorTickMark val="out"/>
        <c:minorTickMark val="none"/>
        <c:tickLblPos val="nextTo"/>
        <c:crossAx val="-2127637992"/>
        <c:crosses val="autoZero"/>
        <c:auto val="1"/>
        <c:lblAlgn val="ctr"/>
        <c:lblOffset val="100"/>
        <c:noMultiLvlLbl val="0"/>
      </c:catAx>
      <c:valAx>
        <c:axId val="-2127637992"/>
        <c:scaling>
          <c:orientation val="minMax"/>
          <c:max val="1.0"/>
        </c:scaling>
        <c:delete val="0"/>
        <c:axPos val="b"/>
        <c:numFmt formatCode="0%" sourceLinked="1"/>
        <c:majorTickMark val="out"/>
        <c:minorTickMark val="none"/>
        <c:tickLblPos val="nextTo"/>
        <c:crossAx val="-2127641176"/>
        <c:crosses val="autoZero"/>
        <c:crossBetween val="between"/>
      </c:valAx>
    </c:plotArea>
    <c:plotVisOnly val="1"/>
    <c:dispBlanksAs val="gap"/>
    <c:showDLblsOverMax val="0"/>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3"/>
          <c:order val="0"/>
          <c:tx>
            <c:strRef>
              <c:f>'Størrelse på bedrift'!$C$6</c:f>
              <c:strCache>
                <c:ptCount val="1"/>
                <c:pt idx="0">
                  <c:v>4 Vet ikke</c:v>
                </c:pt>
              </c:strCache>
            </c:strRef>
          </c:tx>
          <c:invertIfNegative val="0"/>
          <c:dLbls>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18C4-47D7-89CE-367553B3D9D6}"/>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'Størrelse på bedrift'!$D$2:$I$2</c:f>
              <c:strCache>
                <c:ptCount val="6"/>
                <c:pt idx="0">
                  <c:v>1-5 ansatte</c:v>
                </c:pt>
                <c:pt idx="1">
                  <c:v>6-10 ansatte</c:v>
                </c:pt>
                <c:pt idx="2">
                  <c:v>11-20 ansatte</c:v>
                </c:pt>
                <c:pt idx="3">
                  <c:v>21-50 ansatte</c:v>
                </c:pt>
                <c:pt idx="4">
                  <c:v>51-100 ansatte</c:v>
                </c:pt>
                <c:pt idx="5">
                  <c:v>101 eller flere</c:v>
                </c:pt>
              </c:strCache>
            </c:strRef>
          </c:cat>
          <c:val>
            <c:numRef>
              <c:f>'Størrelse på bedrift'!$D$6:$I$6</c:f>
              <c:numCache>
                <c:formatCode>0%</c:formatCode>
                <c:ptCount val="6"/>
                <c:pt idx="0">
                  <c:v>0.0131578947368421</c:v>
                </c:pt>
                <c:pt idx="1">
                  <c:v>0.0256410256410256</c:v>
                </c:pt>
              </c:numCache>
            </c:numRef>
          </c:val>
          <c:extLst xmlns:c16r2="http://schemas.microsoft.com/office/drawing/2015/06/chart">
            <c:ext xmlns:c16="http://schemas.microsoft.com/office/drawing/2014/chart" uri="{C3380CC4-5D6E-409C-BE32-E72D297353CC}">
              <c16:uniqueId val="{00000001-18C4-47D7-89CE-367553B3D9D6}"/>
            </c:ext>
          </c:extLst>
        </c:ser>
        <c:ser>
          <c:idx val="2"/>
          <c:order val="1"/>
          <c:tx>
            <c:strRef>
              <c:f>'Størrelse på bedrift'!$C$5</c:f>
              <c:strCache>
                <c:ptCount val="1"/>
                <c:pt idx="0">
                  <c:v>3 Forventer færre årsverk om 6 måneder</c:v>
                </c:pt>
              </c:strCache>
            </c:strRef>
          </c:tx>
          <c:spPr>
            <a:solidFill>
              <a:srgbClr val="C00000"/>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'Størrelse på bedrift'!$D$2:$I$2</c:f>
              <c:strCache>
                <c:ptCount val="6"/>
                <c:pt idx="0">
                  <c:v>1-5 ansatte</c:v>
                </c:pt>
                <c:pt idx="1">
                  <c:v>6-10 ansatte</c:v>
                </c:pt>
                <c:pt idx="2">
                  <c:v>11-20 ansatte</c:v>
                </c:pt>
                <c:pt idx="3">
                  <c:v>21-50 ansatte</c:v>
                </c:pt>
                <c:pt idx="4">
                  <c:v>51-100 ansatte</c:v>
                </c:pt>
                <c:pt idx="5">
                  <c:v>101 eller flere</c:v>
                </c:pt>
              </c:strCache>
            </c:strRef>
          </c:cat>
          <c:val>
            <c:numRef>
              <c:f>'Størrelse på bedrift'!$D$5:$I$5</c:f>
              <c:numCache>
                <c:formatCode>0%</c:formatCode>
                <c:ptCount val="6"/>
                <c:pt idx="0">
                  <c:v>0.0657894736842105</c:v>
                </c:pt>
                <c:pt idx="1">
                  <c:v>0.128205128205128</c:v>
                </c:pt>
                <c:pt idx="2">
                  <c:v>0.0222222222222222</c:v>
                </c:pt>
                <c:pt idx="3">
                  <c:v>0.0384615384615385</c:v>
                </c:pt>
                <c:pt idx="4">
                  <c:v>0.333333333333333</c:v>
                </c:pt>
              </c:numCache>
            </c:numRef>
          </c:val>
          <c:extLst xmlns:c16r2="http://schemas.microsoft.com/office/drawing/2015/06/chart">
            <c:ext xmlns:c16="http://schemas.microsoft.com/office/drawing/2014/chart" uri="{C3380CC4-5D6E-409C-BE32-E72D297353CC}">
              <c16:uniqueId val="{00000002-18C4-47D7-89CE-367553B3D9D6}"/>
            </c:ext>
          </c:extLst>
        </c:ser>
        <c:ser>
          <c:idx val="1"/>
          <c:order val="2"/>
          <c:tx>
            <c:strRef>
              <c:f>'Størrelse på bedrift'!$C$4</c:f>
              <c:strCache>
                <c:ptCount val="1"/>
                <c:pt idx="0">
                  <c:v>2 Samme som nå</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'Størrelse på bedrift'!$D$2:$I$2</c:f>
              <c:strCache>
                <c:ptCount val="6"/>
                <c:pt idx="0">
                  <c:v>1-5 ansatte</c:v>
                </c:pt>
                <c:pt idx="1">
                  <c:v>6-10 ansatte</c:v>
                </c:pt>
                <c:pt idx="2">
                  <c:v>11-20 ansatte</c:v>
                </c:pt>
                <c:pt idx="3">
                  <c:v>21-50 ansatte</c:v>
                </c:pt>
                <c:pt idx="4">
                  <c:v>51-100 ansatte</c:v>
                </c:pt>
                <c:pt idx="5">
                  <c:v>101 eller flere</c:v>
                </c:pt>
              </c:strCache>
            </c:strRef>
          </c:cat>
          <c:val>
            <c:numRef>
              <c:f>'Størrelse på bedrift'!$D$4:$I$4</c:f>
              <c:numCache>
                <c:formatCode>0%</c:formatCode>
                <c:ptCount val="6"/>
                <c:pt idx="0">
                  <c:v>0.592105263157895</c:v>
                </c:pt>
                <c:pt idx="1">
                  <c:v>0.512820512820513</c:v>
                </c:pt>
                <c:pt idx="2">
                  <c:v>0.666666666666667</c:v>
                </c:pt>
                <c:pt idx="3">
                  <c:v>0.307692307692308</c:v>
                </c:pt>
                <c:pt idx="4">
                  <c:v>0.333333333333333</c:v>
                </c:pt>
                <c:pt idx="5">
                  <c:v>0.142857142857143</c:v>
                </c:pt>
              </c:numCache>
            </c:numRef>
          </c:val>
          <c:extLst xmlns:c16r2="http://schemas.microsoft.com/office/drawing/2015/06/chart">
            <c:ext xmlns:c16="http://schemas.microsoft.com/office/drawing/2014/chart" uri="{C3380CC4-5D6E-409C-BE32-E72D297353CC}">
              <c16:uniqueId val="{00000003-18C4-47D7-89CE-367553B3D9D6}"/>
            </c:ext>
          </c:extLst>
        </c:ser>
        <c:ser>
          <c:idx val="0"/>
          <c:order val="3"/>
          <c:tx>
            <c:strRef>
              <c:f>'Størrelse på bedrift'!$C$3</c:f>
              <c:strCache>
                <c:ptCount val="1"/>
                <c:pt idx="0">
                  <c:v>1 Forventer flere årsverk om 6 måneder</c:v>
                </c:pt>
              </c:strCache>
            </c:strRef>
          </c:tx>
          <c:spPr>
            <a:solidFill>
              <a:srgbClr val="92D050"/>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'Størrelse på bedrift'!$D$2:$I$2</c:f>
              <c:strCache>
                <c:ptCount val="6"/>
                <c:pt idx="0">
                  <c:v>1-5 ansatte</c:v>
                </c:pt>
                <c:pt idx="1">
                  <c:v>6-10 ansatte</c:v>
                </c:pt>
                <c:pt idx="2">
                  <c:v>11-20 ansatte</c:v>
                </c:pt>
                <c:pt idx="3">
                  <c:v>21-50 ansatte</c:v>
                </c:pt>
                <c:pt idx="4">
                  <c:v>51-100 ansatte</c:v>
                </c:pt>
                <c:pt idx="5">
                  <c:v>101 eller flere</c:v>
                </c:pt>
              </c:strCache>
            </c:strRef>
          </c:cat>
          <c:val>
            <c:numRef>
              <c:f>'Størrelse på bedrift'!$D$3:$I$3</c:f>
              <c:numCache>
                <c:formatCode>0%</c:formatCode>
                <c:ptCount val="6"/>
                <c:pt idx="0">
                  <c:v>0.315789473684211</c:v>
                </c:pt>
                <c:pt idx="1">
                  <c:v>0.333333333333333</c:v>
                </c:pt>
                <c:pt idx="2">
                  <c:v>0.311111111111111</c:v>
                </c:pt>
                <c:pt idx="3">
                  <c:v>0.615384615384615</c:v>
                </c:pt>
                <c:pt idx="5">
                  <c:v>0.857142857142857</c:v>
                </c:pt>
              </c:numCache>
            </c:numRef>
          </c:val>
          <c:extLst xmlns:c16r2="http://schemas.microsoft.com/office/drawing/2015/06/chart">
            <c:ext xmlns:c16="http://schemas.microsoft.com/office/drawing/2014/chart" uri="{C3380CC4-5D6E-409C-BE32-E72D297353CC}">
              <c16:uniqueId val="{00000004-18C4-47D7-89CE-367553B3D9D6}"/>
            </c:ext>
          </c:extLst>
        </c:ser>
        <c:dLbls>
          <c:showLegendKey val="0"/>
          <c:showVal val="0"/>
          <c:showCatName val="0"/>
          <c:showSerName val="0"/>
          <c:showPercent val="0"/>
          <c:showBubbleSize val="0"/>
        </c:dLbls>
        <c:gapWidth val="150"/>
        <c:axId val="-2128150344"/>
        <c:axId val="-2128154184"/>
      </c:barChart>
      <c:catAx>
        <c:axId val="-2128150344"/>
        <c:scaling>
          <c:orientation val="minMax"/>
        </c:scaling>
        <c:delete val="0"/>
        <c:axPos val="l"/>
        <c:numFmt formatCode="General" sourceLinked="0"/>
        <c:majorTickMark val="out"/>
        <c:minorTickMark val="none"/>
        <c:tickLblPos val="nextTo"/>
        <c:crossAx val="-2128154184"/>
        <c:crosses val="autoZero"/>
        <c:auto val="1"/>
        <c:lblAlgn val="ctr"/>
        <c:lblOffset val="100"/>
        <c:noMultiLvlLbl val="0"/>
      </c:catAx>
      <c:valAx>
        <c:axId val="-2128154184"/>
        <c:scaling>
          <c:orientation val="minMax"/>
        </c:scaling>
        <c:delete val="0"/>
        <c:axPos val="b"/>
        <c:numFmt formatCode="0%" sourceLinked="1"/>
        <c:majorTickMark val="out"/>
        <c:minorTickMark val="none"/>
        <c:tickLblPos val="nextTo"/>
        <c:crossAx val="-2128150344"/>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5133994285398"/>
          <c:y val="0.0371980768301381"/>
          <c:w val="0.561426529927928"/>
          <c:h val="0.88729495292393"/>
        </c:manualLayout>
      </c:layout>
      <c:barChart>
        <c:barDir val="col"/>
        <c:grouping val="clustered"/>
        <c:varyColors val="0"/>
        <c:ser>
          <c:idx val="3"/>
          <c:order val="0"/>
          <c:tx>
            <c:strRef>
              <c:f>'Størrelse på bedrift'!$C$10</c:f>
              <c:strCache>
                <c:ptCount val="1"/>
                <c:pt idx="0">
                  <c:v>1H</c:v>
                </c:pt>
              </c:strCache>
            </c:strRef>
          </c:tx>
          <c:spPr>
            <a:solidFill>
              <a:schemeClr val="bg1">
                <a:lumMod val="75000"/>
              </a:schemeClr>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'Størrelse på bedrift'!$D$3:$J$3</c:f>
              <c:numCache>
                <c:formatCode>General</c:formatCode>
                <c:ptCount val="6"/>
              </c:numCache>
            </c:numRef>
          </c:cat>
          <c:val>
            <c:numRef>
              <c:f>'Størrelse på bedrift'!$D$10:$J$10</c:f>
              <c:numCache>
                <c:formatCode>0</c:formatCode>
                <c:ptCount val="6"/>
                <c:pt idx="0">
                  <c:v>14.0</c:v>
                </c:pt>
                <c:pt idx="1">
                  <c:v>15.0</c:v>
                </c:pt>
                <c:pt idx="2">
                  <c:v>37.0</c:v>
                </c:pt>
                <c:pt idx="3">
                  <c:v>44.0</c:v>
                </c:pt>
                <c:pt idx="4">
                  <c:v>100.0</c:v>
                </c:pt>
                <c:pt idx="5">
                  <c:v>100.0</c:v>
                </c:pt>
              </c:numCache>
            </c:numRef>
          </c:val>
          <c:extLst xmlns:c16r2="http://schemas.microsoft.com/office/drawing/2015/06/chart">
            <c:ext xmlns:c16="http://schemas.microsoft.com/office/drawing/2014/chart" uri="{C3380CC4-5D6E-409C-BE32-E72D297353CC}">
              <c16:uniqueId val="{00000000-18FF-44B8-BE6B-C0D815678E5C}"/>
            </c:ext>
          </c:extLst>
        </c:ser>
        <c:ser>
          <c:idx val="2"/>
          <c:order val="1"/>
          <c:tx>
            <c:strRef>
              <c:f>'Størrelse på bedrift'!$C$11</c:f>
              <c:strCache>
                <c:ptCount val="1"/>
                <c:pt idx="0">
                  <c:v>2H</c:v>
                </c:pt>
              </c:strCache>
            </c:strRef>
          </c:tx>
          <c:spPr>
            <a:solidFill>
              <a:schemeClr val="accent2"/>
            </a:solidFill>
          </c:spPr>
          <c:invertIfNegative val="0"/>
          <c:dLbls>
            <c:dLbl>
              <c:idx val="4"/>
              <c:layout>
                <c:manualLayout>
                  <c:x val="-0.00159733679934456"/>
                  <c:y val="-0.0161172380587129"/>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18FF-44B8-BE6B-C0D815678E5C}"/>
                </c:ext>
              </c:extLst>
            </c:dLbl>
            <c:dLbl>
              <c:idx val="5"/>
              <c:layout>
                <c:manualLayout>
                  <c:x val="0.00798668399672282"/>
                  <c:y val="0.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18FF-44B8-BE6B-C0D815678E5C}"/>
                </c:ext>
              </c:extLst>
            </c:dLbl>
            <c:spPr>
              <a:noFill/>
              <a:ln>
                <a:noFill/>
              </a:ln>
              <a:effectLst/>
            </c:spPr>
            <c:txPr>
              <a:bodyPr wrap="square" lIns="38100" tIns="19050" rIns="38100" bIns="19050" anchor="ctr">
                <a:spAutoFit/>
              </a:bodyPr>
              <a:lstStyle/>
              <a:p>
                <a:pPr>
                  <a:defRPr b="0"/>
                </a:pPr>
                <a:endParaRPr lang="nb-N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'Størrelse på bedrift'!$D$3:$J$3</c:f>
              <c:numCache>
                <c:formatCode>General</c:formatCode>
                <c:ptCount val="6"/>
              </c:numCache>
            </c:numRef>
          </c:cat>
          <c:val>
            <c:numRef>
              <c:f>'Størrelse på bedrift'!$D$11:$J$11</c:f>
              <c:numCache>
                <c:formatCode>0</c:formatCode>
                <c:ptCount val="6"/>
                <c:pt idx="0">
                  <c:v>25.0</c:v>
                </c:pt>
                <c:pt idx="1">
                  <c:v>21.0</c:v>
                </c:pt>
                <c:pt idx="2">
                  <c:v>29.0</c:v>
                </c:pt>
                <c:pt idx="3">
                  <c:v>58.0</c:v>
                </c:pt>
                <c:pt idx="4">
                  <c:v>-33.0</c:v>
                </c:pt>
                <c:pt idx="5">
                  <c:v>86.0</c:v>
                </c:pt>
              </c:numCache>
            </c:numRef>
          </c:val>
          <c:extLst xmlns:c16r2="http://schemas.microsoft.com/office/drawing/2015/06/chart">
            <c:ext xmlns:c16="http://schemas.microsoft.com/office/drawing/2014/chart" uri="{C3380CC4-5D6E-409C-BE32-E72D297353CC}">
              <c16:uniqueId val="{00000003-18FF-44B8-BE6B-C0D815678E5C}"/>
            </c:ext>
          </c:extLst>
        </c:ser>
        <c:dLbls>
          <c:showLegendKey val="0"/>
          <c:showVal val="0"/>
          <c:showCatName val="0"/>
          <c:showSerName val="0"/>
          <c:showPercent val="0"/>
          <c:showBubbleSize val="0"/>
        </c:dLbls>
        <c:gapWidth val="150"/>
        <c:axId val="-2128861640"/>
        <c:axId val="-2128858600"/>
      </c:barChart>
      <c:catAx>
        <c:axId val="-2128861640"/>
        <c:scaling>
          <c:orientation val="minMax"/>
        </c:scaling>
        <c:delete val="1"/>
        <c:axPos val="b"/>
        <c:numFmt formatCode="General" sourceLinked="0"/>
        <c:majorTickMark val="out"/>
        <c:minorTickMark val="none"/>
        <c:tickLblPos val="nextTo"/>
        <c:crossAx val="-2128858600"/>
        <c:crosses val="autoZero"/>
        <c:auto val="1"/>
        <c:lblAlgn val="ctr"/>
        <c:lblOffset val="100"/>
        <c:noMultiLvlLbl val="0"/>
      </c:catAx>
      <c:valAx>
        <c:axId val="-2128858600"/>
        <c:scaling>
          <c:orientation val="minMax"/>
          <c:max val="100.0"/>
          <c:min val="-50.0"/>
        </c:scaling>
        <c:delete val="0"/>
        <c:axPos val="l"/>
        <c:numFmt formatCode="#,##0" sourceLinked="0"/>
        <c:majorTickMark val="out"/>
        <c:minorTickMark val="none"/>
        <c:tickLblPos val="nextTo"/>
        <c:crossAx val="-2128861640"/>
        <c:crosses val="autoZero"/>
        <c:crossBetween val="between"/>
      </c:valAx>
    </c:plotArea>
    <c:plotVisOnly val="1"/>
    <c:dispBlanksAs val="gap"/>
    <c:showDLblsOverMax val="0"/>
  </c:chart>
  <c:externalData r:id="rId1">
    <c:autoUpdate val="0"/>
  </c:externalData>
  <c:userShapes r:id="rId2"/>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3"/>
          <c:order val="0"/>
          <c:tx>
            <c:strRef>
              <c:f>'Størrelse på bedrift'!$C$6</c:f>
              <c:strCache>
                <c:ptCount val="1"/>
                <c:pt idx="0">
                  <c:v>4 Vet ikke</c:v>
                </c:pt>
              </c:strCache>
            </c:strRef>
          </c:tx>
          <c:invertIfNegative val="0"/>
          <c:dLbls>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0B87-4D39-B559-B94047D41EFE}"/>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'Størrelse på bedrift'!$D$2:$I$2</c:f>
              <c:strCache>
                <c:ptCount val="6"/>
                <c:pt idx="0">
                  <c:v>Vestlandet</c:v>
                </c:pt>
                <c:pt idx="1">
                  <c:v>Østlandet</c:v>
                </c:pt>
                <c:pt idx="2">
                  <c:v>Sørlandet</c:v>
                </c:pt>
                <c:pt idx="3">
                  <c:v>Midt-Norge</c:v>
                </c:pt>
                <c:pt idx="4">
                  <c:v>Nord-Norge</c:v>
                </c:pt>
                <c:pt idx="5">
                  <c:v>Oslo</c:v>
                </c:pt>
              </c:strCache>
            </c:strRef>
          </c:cat>
          <c:val>
            <c:numRef>
              <c:f>'Størrelse på bedrift'!$D$6:$I$6</c:f>
              <c:numCache>
                <c:formatCode>General</c:formatCode>
                <c:ptCount val="6"/>
                <c:pt idx="3" formatCode="0%">
                  <c:v>0.0625</c:v>
                </c:pt>
              </c:numCache>
            </c:numRef>
          </c:val>
          <c:extLst xmlns:c16r2="http://schemas.microsoft.com/office/drawing/2015/06/chart">
            <c:ext xmlns:c16="http://schemas.microsoft.com/office/drawing/2014/chart" uri="{C3380CC4-5D6E-409C-BE32-E72D297353CC}">
              <c16:uniqueId val="{00000001-0B87-4D39-B559-B94047D41EFE}"/>
            </c:ext>
          </c:extLst>
        </c:ser>
        <c:ser>
          <c:idx val="2"/>
          <c:order val="1"/>
          <c:tx>
            <c:strRef>
              <c:f>'Størrelse på bedrift'!$C$5</c:f>
              <c:strCache>
                <c:ptCount val="1"/>
                <c:pt idx="0">
                  <c:v>3 Forventer færre årsverk om 6 måneder</c:v>
                </c:pt>
              </c:strCache>
            </c:strRef>
          </c:tx>
          <c:spPr>
            <a:solidFill>
              <a:srgbClr val="C00000"/>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'Størrelse på bedrift'!$D$2:$I$2</c:f>
              <c:strCache>
                <c:ptCount val="6"/>
                <c:pt idx="0">
                  <c:v>Vestlandet</c:v>
                </c:pt>
                <c:pt idx="1">
                  <c:v>Østlandet</c:v>
                </c:pt>
                <c:pt idx="2">
                  <c:v>Sørlandet</c:v>
                </c:pt>
                <c:pt idx="3">
                  <c:v>Midt-Norge</c:v>
                </c:pt>
                <c:pt idx="4">
                  <c:v>Nord-Norge</c:v>
                </c:pt>
                <c:pt idx="5">
                  <c:v>Oslo</c:v>
                </c:pt>
              </c:strCache>
            </c:strRef>
          </c:cat>
          <c:val>
            <c:numRef>
              <c:f>'Størrelse på bedrift'!$D$5:$I$5</c:f>
              <c:numCache>
                <c:formatCode>0%</c:formatCode>
                <c:ptCount val="6"/>
                <c:pt idx="0">
                  <c:v>0.037037037037037</c:v>
                </c:pt>
                <c:pt idx="1">
                  <c:v>0.128205128205128</c:v>
                </c:pt>
                <c:pt idx="2">
                  <c:v>0.0714285714285714</c:v>
                </c:pt>
                <c:pt idx="3">
                  <c:v>0.0625</c:v>
                </c:pt>
                <c:pt idx="4">
                  <c:v>0.222222222222222</c:v>
                </c:pt>
                <c:pt idx="5">
                  <c:v>0.0266666666666667</c:v>
                </c:pt>
              </c:numCache>
            </c:numRef>
          </c:val>
          <c:extLst xmlns:c16r2="http://schemas.microsoft.com/office/drawing/2015/06/chart">
            <c:ext xmlns:c16="http://schemas.microsoft.com/office/drawing/2014/chart" uri="{C3380CC4-5D6E-409C-BE32-E72D297353CC}">
              <c16:uniqueId val="{00000002-0B87-4D39-B559-B94047D41EFE}"/>
            </c:ext>
          </c:extLst>
        </c:ser>
        <c:ser>
          <c:idx val="1"/>
          <c:order val="2"/>
          <c:tx>
            <c:strRef>
              <c:f>'Størrelse på bedrift'!$C$4</c:f>
              <c:strCache>
                <c:ptCount val="1"/>
                <c:pt idx="0">
                  <c:v>2 Samme som nå</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'Størrelse på bedrift'!$D$2:$I$2</c:f>
              <c:strCache>
                <c:ptCount val="6"/>
                <c:pt idx="0">
                  <c:v>Vestlandet</c:v>
                </c:pt>
                <c:pt idx="1">
                  <c:v>Østlandet</c:v>
                </c:pt>
                <c:pt idx="2">
                  <c:v>Sørlandet</c:v>
                </c:pt>
                <c:pt idx="3">
                  <c:v>Midt-Norge</c:v>
                </c:pt>
                <c:pt idx="4">
                  <c:v>Nord-Norge</c:v>
                </c:pt>
                <c:pt idx="5">
                  <c:v>Oslo</c:v>
                </c:pt>
              </c:strCache>
            </c:strRef>
          </c:cat>
          <c:val>
            <c:numRef>
              <c:f>'Størrelse på bedrift'!$D$4:$I$4</c:f>
              <c:numCache>
                <c:formatCode>0%</c:formatCode>
                <c:ptCount val="6"/>
                <c:pt idx="0">
                  <c:v>0.703703703703704</c:v>
                </c:pt>
                <c:pt idx="1">
                  <c:v>0.58974358974359</c:v>
                </c:pt>
                <c:pt idx="2">
                  <c:v>0.642857142857143</c:v>
                </c:pt>
                <c:pt idx="3">
                  <c:v>0.53125</c:v>
                </c:pt>
                <c:pt idx="4">
                  <c:v>0.444444444444444</c:v>
                </c:pt>
                <c:pt idx="5">
                  <c:v>0.44</c:v>
                </c:pt>
              </c:numCache>
            </c:numRef>
          </c:val>
          <c:extLst xmlns:c16r2="http://schemas.microsoft.com/office/drawing/2015/06/chart">
            <c:ext xmlns:c16="http://schemas.microsoft.com/office/drawing/2014/chart" uri="{C3380CC4-5D6E-409C-BE32-E72D297353CC}">
              <c16:uniqueId val="{00000003-0B87-4D39-B559-B94047D41EFE}"/>
            </c:ext>
          </c:extLst>
        </c:ser>
        <c:ser>
          <c:idx val="0"/>
          <c:order val="3"/>
          <c:tx>
            <c:strRef>
              <c:f>'Størrelse på bedrift'!$C$3</c:f>
              <c:strCache>
                <c:ptCount val="1"/>
                <c:pt idx="0">
                  <c:v>1 Forventer flere årsverk om 6 måneder</c:v>
                </c:pt>
              </c:strCache>
            </c:strRef>
          </c:tx>
          <c:spPr>
            <a:solidFill>
              <a:srgbClr val="92D050"/>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'Størrelse på bedrift'!$D$2:$I$2</c:f>
              <c:strCache>
                <c:ptCount val="6"/>
                <c:pt idx="0">
                  <c:v>Vestlandet</c:v>
                </c:pt>
                <c:pt idx="1">
                  <c:v>Østlandet</c:v>
                </c:pt>
                <c:pt idx="2">
                  <c:v>Sørlandet</c:v>
                </c:pt>
                <c:pt idx="3">
                  <c:v>Midt-Norge</c:v>
                </c:pt>
                <c:pt idx="4">
                  <c:v>Nord-Norge</c:v>
                </c:pt>
                <c:pt idx="5">
                  <c:v>Oslo</c:v>
                </c:pt>
              </c:strCache>
            </c:strRef>
          </c:cat>
          <c:val>
            <c:numRef>
              <c:f>'Størrelse på bedrift'!$D$3:$I$3</c:f>
              <c:numCache>
                <c:formatCode>0%</c:formatCode>
                <c:ptCount val="6"/>
                <c:pt idx="0">
                  <c:v>0.259259259259259</c:v>
                </c:pt>
                <c:pt idx="1">
                  <c:v>0.282051282051282</c:v>
                </c:pt>
                <c:pt idx="2">
                  <c:v>0.285714285714286</c:v>
                </c:pt>
                <c:pt idx="3">
                  <c:v>0.3125</c:v>
                </c:pt>
                <c:pt idx="4">
                  <c:v>0.333333333333333</c:v>
                </c:pt>
                <c:pt idx="5">
                  <c:v>0.52</c:v>
                </c:pt>
              </c:numCache>
            </c:numRef>
          </c:val>
          <c:extLst xmlns:c16r2="http://schemas.microsoft.com/office/drawing/2015/06/chart">
            <c:ext xmlns:c16="http://schemas.microsoft.com/office/drawing/2014/chart" uri="{C3380CC4-5D6E-409C-BE32-E72D297353CC}">
              <c16:uniqueId val="{00000004-0B87-4D39-B559-B94047D41EFE}"/>
            </c:ext>
          </c:extLst>
        </c:ser>
        <c:dLbls>
          <c:showLegendKey val="0"/>
          <c:showVal val="0"/>
          <c:showCatName val="0"/>
          <c:showSerName val="0"/>
          <c:showPercent val="0"/>
          <c:showBubbleSize val="0"/>
        </c:dLbls>
        <c:gapWidth val="150"/>
        <c:axId val="-2128691512"/>
        <c:axId val="-2129138408"/>
      </c:barChart>
      <c:catAx>
        <c:axId val="-2128691512"/>
        <c:scaling>
          <c:orientation val="minMax"/>
        </c:scaling>
        <c:delete val="0"/>
        <c:axPos val="l"/>
        <c:numFmt formatCode="General" sourceLinked="0"/>
        <c:majorTickMark val="out"/>
        <c:minorTickMark val="none"/>
        <c:tickLblPos val="nextTo"/>
        <c:crossAx val="-2129138408"/>
        <c:crosses val="autoZero"/>
        <c:auto val="1"/>
        <c:lblAlgn val="ctr"/>
        <c:lblOffset val="100"/>
        <c:noMultiLvlLbl val="0"/>
      </c:catAx>
      <c:valAx>
        <c:axId val="-2129138408"/>
        <c:scaling>
          <c:orientation val="minMax"/>
        </c:scaling>
        <c:delete val="0"/>
        <c:axPos val="b"/>
        <c:numFmt formatCode="General" sourceLinked="1"/>
        <c:majorTickMark val="out"/>
        <c:minorTickMark val="none"/>
        <c:tickLblPos val="nextTo"/>
        <c:crossAx val="-2128691512"/>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5133994285398"/>
          <c:y val="0.0371980768301381"/>
          <c:w val="0.591775929115476"/>
          <c:h val="0.88729495292393"/>
        </c:manualLayout>
      </c:layout>
      <c:barChart>
        <c:barDir val="col"/>
        <c:grouping val="clustered"/>
        <c:varyColors val="0"/>
        <c:ser>
          <c:idx val="3"/>
          <c:order val="0"/>
          <c:tx>
            <c:strRef>
              <c:f>'Størrelse på bedrift'!$C$6</c:f>
              <c:strCache>
                <c:ptCount val="1"/>
                <c:pt idx="0">
                  <c:v>1H</c:v>
                </c:pt>
              </c:strCache>
            </c:strRef>
          </c:tx>
          <c:spPr>
            <a:solidFill>
              <a:schemeClr val="bg1">
                <a:lumMod val="75000"/>
              </a:schemeClr>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val>
            <c:numRef>
              <c:f>'Størrelse på bedrift'!$D$6:$J$6</c:f>
              <c:numCache>
                <c:formatCode>0</c:formatCode>
                <c:ptCount val="6"/>
                <c:pt idx="0">
                  <c:v>9.0</c:v>
                </c:pt>
                <c:pt idx="1">
                  <c:v>13.0</c:v>
                </c:pt>
                <c:pt idx="2">
                  <c:v>18.0</c:v>
                </c:pt>
                <c:pt idx="3">
                  <c:v>26.0</c:v>
                </c:pt>
                <c:pt idx="4">
                  <c:v>27.0</c:v>
                </c:pt>
                <c:pt idx="5">
                  <c:v>34.0</c:v>
                </c:pt>
              </c:numCache>
            </c:numRef>
          </c:val>
          <c:extLst xmlns:c16r2="http://schemas.microsoft.com/office/drawing/2015/06/chart">
            <c:ext xmlns:c15="http://schemas.microsoft.com/office/drawing/2012/chart" uri="{02D57815-91ED-43cb-92C2-25804820EDAC}">
              <c15:filteredCategoryTitle>
                <c15:cat>
                  <c:multiLvlStrRef>
                    <c:extLst>
                      <c:ext uri="{02D57815-91ED-43cb-92C2-25804820EDAC}">
                        <c15:formulaRef>
                          <c15:sqref>'Størrelse på bedrift'!#REF!</c15:sqref>
                        </c15:formulaRef>
                      </c:ext>
                    </c:extLst>
                  </c:multiLvlStrRef>
                </c15:cat>
              </c15:filteredCategoryTitle>
            </c:ext>
            <c:ext xmlns:c16="http://schemas.microsoft.com/office/drawing/2014/chart" uri="{C3380CC4-5D6E-409C-BE32-E72D297353CC}">
              <c16:uniqueId val="{00000000-9349-4792-B6C8-7054DC55DE2C}"/>
            </c:ext>
          </c:extLst>
        </c:ser>
        <c:ser>
          <c:idx val="2"/>
          <c:order val="1"/>
          <c:tx>
            <c:strRef>
              <c:f>'Størrelse på bedrift'!$C$7</c:f>
              <c:strCache>
                <c:ptCount val="1"/>
                <c:pt idx="0">
                  <c:v>2H</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b="0"/>
                </a:pPr>
                <a:endParaRPr lang="nb-N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val>
            <c:numRef>
              <c:f>'Størrelse på bedrift'!$D$7:$J$7</c:f>
              <c:numCache>
                <c:formatCode>0</c:formatCode>
                <c:ptCount val="6"/>
                <c:pt idx="0">
                  <c:v>11.0</c:v>
                </c:pt>
                <c:pt idx="1">
                  <c:v>22.0</c:v>
                </c:pt>
                <c:pt idx="2">
                  <c:v>21.0</c:v>
                </c:pt>
                <c:pt idx="3">
                  <c:v>15.0</c:v>
                </c:pt>
                <c:pt idx="4">
                  <c:v>25.0</c:v>
                </c:pt>
                <c:pt idx="5">
                  <c:v>49.0</c:v>
                </c:pt>
              </c:numCache>
            </c:numRef>
          </c:val>
          <c:extLst xmlns:c16r2="http://schemas.microsoft.com/office/drawing/2015/06/chart">
            <c:ext xmlns:c15="http://schemas.microsoft.com/office/drawing/2012/chart" uri="{02D57815-91ED-43cb-92C2-25804820EDAC}">
              <c15:filteredCategoryTitle>
                <c15:cat>
                  <c:multiLvlStrRef>
                    <c:extLst>
                      <c:ext uri="{02D57815-91ED-43cb-92C2-25804820EDAC}">
                        <c15:formulaRef>
                          <c15:sqref>'Størrelse på bedrift'!#REF!</c15:sqref>
                        </c15:formulaRef>
                      </c:ext>
                    </c:extLst>
                  </c:multiLvlStrRef>
                </c15:cat>
              </c15:filteredCategoryTitle>
            </c:ext>
            <c:ext xmlns:c16="http://schemas.microsoft.com/office/drawing/2014/chart" uri="{C3380CC4-5D6E-409C-BE32-E72D297353CC}">
              <c16:uniqueId val="{00000001-9349-4792-B6C8-7054DC55DE2C}"/>
            </c:ext>
          </c:extLst>
        </c:ser>
        <c:dLbls>
          <c:showLegendKey val="0"/>
          <c:showVal val="0"/>
          <c:showCatName val="0"/>
          <c:showSerName val="0"/>
          <c:showPercent val="0"/>
          <c:showBubbleSize val="0"/>
        </c:dLbls>
        <c:gapWidth val="150"/>
        <c:axId val="-2129173688"/>
        <c:axId val="-2129170648"/>
      </c:barChart>
      <c:catAx>
        <c:axId val="-2129173688"/>
        <c:scaling>
          <c:orientation val="minMax"/>
        </c:scaling>
        <c:delete val="1"/>
        <c:axPos val="b"/>
        <c:numFmt formatCode="General" sourceLinked="0"/>
        <c:majorTickMark val="out"/>
        <c:minorTickMark val="none"/>
        <c:tickLblPos val="nextTo"/>
        <c:crossAx val="-2129170648"/>
        <c:crosses val="autoZero"/>
        <c:auto val="1"/>
        <c:lblAlgn val="ctr"/>
        <c:lblOffset val="100"/>
        <c:noMultiLvlLbl val="0"/>
      </c:catAx>
      <c:valAx>
        <c:axId val="-2129170648"/>
        <c:scaling>
          <c:orientation val="minMax"/>
          <c:max val="50.0"/>
          <c:min val="-10.0"/>
        </c:scaling>
        <c:delete val="0"/>
        <c:axPos val="l"/>
        <c:numFmt formatCode="#,##0" sourceLinked="0"/>
        <c:majorTickMark val="out"/>
        <c:minorTickMark val="none"/>
        <c:tickLblPos val="nextTo"/>
        <c:crossAx val="-2129173688"/>
        <c:crosses val="autoZero"/>
        <c:crossBetween val="between"/>
      </c:valAx>
    </c:plotArea>
    <c:plotVisOnly val="1"/>
    <c:dispBlanksAs val="gap"/>
    <c:showDLblsOverMax val="0"/>
  </c:chart>
  <c:externalData r:id="rId1">
    <c:autoUpdate val="0"/>
  </c:externalData>
  <c:userShapes r:id="rId2"/>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chemeClr val="bg1">
                <a:lumMod val="75000"/>
              </a:schemeClr>
            </a:solidFill>
          </c:spPr>
          <c:invertIfNegative val="0"/>
          <c:dPt>
            <c:idx val="0"/>
            <c:invertIfNegative val="0"/>
            <c:bubble3D val="0"/>
            <c:extLst xmlns:c16r2="http://schemas.microsoft.com/office/drawing/2015/06/chart">
              <c:ext xmlns:c16="http://schemas.microsoft.com/office/drawing/2014/chart" uri="{C3380CC4-5D6E-409C-BE32-E72D297353CC}">
                <c16:uniqueId val="{00000000-5DAE-4490-B3AE-AD1777861964}"/>
              </c:ext>
            </c:extLst>
          </c:dPt>
          <c:dPt>
            <c:idx val="1"/>
            <c:invertIfNegative val="0"/>
            <c:bubble3D val="0"/>
            <c:extLst xmlns:c16r2="http://schemas.microsoft.com/office/drawing/2015/06/chart">
              <c:ext xmlns:c16="http://schemas.microsoft.com/office/drawing/2014/chart" uri="{C3380CC4-5D6E-409C-BE32-E72D297353CC}">
                <c16:uniqueId val="{00000001-5DAE-4490-B3AE-AD1777861964}"/>
              </c:ext>
            </c:extLst>
          </c:dPt>
          <c:dPt>
            <c:idx val="2"/>
            <c:invertIfNegative val="0"/>
            <c:bubble3D val="0"/>
            <c:extLst xmlns:c16r2="http://schemas.microsoft.com/office/drawing/2015/06/chart">
              <c:ext xmlns:c16="http://schemas.microsoft.com/office/drawing/2014/chart" uri="{C3380CC4-5D6E-409C-BE32-E72D297353CC}">
                <c16:uniqueId val="{00000002-5DAE-4490-B3AE-AD1777861964}"/>
              </c:ext>
            </c:extLst>
          </c:dPt>
          <c:dPt>
            <c:idx val="3"/>
            <c:invertIfNegative val="0"/>
            <c:bubble3D val="0"/>
            <c:extLst xmlns:c16r2="http://schemas.microsoft.com/office/drawing/2015/06/chart">
              <c:ext xmlns:c16="http://schemas.microsoft.com/office/drawing/2014/chart" uri="{C3380CC4-5D6E-409C-BE32-E72D297353CC}">
                <c16:uniqueId val="{00000003-5DAE-4490-B3AE-AD1777861964}"/>
              </c:ext>
            </c:extLst>
          </c:dPt>
          <c:dPt>
            <c:idx val="4"/>
            <c:invertIfNegative val="0"/>
            <c:bubble3D val="0"/>
            <c:extLst xmlns:c16r2="http://schemas.microsoft.com/office/drawing/2015/06/chart">
              <c:ext xmlns:c16="http://schemas.microsoft.com/office/drawing/2014/chart" uri="{C3380CC4-5D6E-409C-BE32-E72D297353CC}">
                <c16:uniqueId val="{00000004-5DAE-4490-B3AE-AD1777861964}"/>
              </c:ext>
            </c:extLst>
          </c:dPt>
          <c:dPt>
            <c:idx val="5"/>
            <c:invertIfNegative val="0"/>
            <c:bubble3D val="0"/>
            <c:extLst xmlns:c16r2="http://schemas.microsoft.com/office/drawing/2015/06/chart">
              <c:ext xmlns:c16="http://schemas.microsoft.com/office/drawing/2014/chart" uri="{C3380CC4-5D6E-409C-BE32-E72D297353CC}">
                <c16:uniqueId val="{00000005-5DAE-4490-B3AE-AD1777861964}"/>
              </c:ext>
            </c:extLst>
          </c:dPt>
          <c:dPt>
            <c:idx val="6"/>
            <c:invertIfNegative val="0"/>
            <c:bubble3D val="0"/>
            <c:extLst xmlns:c16r2="http://schemas.microsoft.com/office/drawing/2015/06/chart">
              <c:ext xmlns:c16="http://schemas.microsoft.com/office/drawing/2014/chart" uri="{C3380CC4-5D6E-409C-BE32-E72D297353CC}">
                <c16:uniqueId val="{00000006-5DAE-4490-B3AE-AD1777861964}"/>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'Ark1'!$A$6:$A$12</c:f>
              <c:strCache>
                <c:ptCount val="7"/>
                <c:pt idx="0">
                  <c:v>Eksport</c:v>
                </c:pt>
                <c:pt idx="1">
                  <c:v>Samferdsel </c:v>
                </c:pt>
                <c:pt idx="2">
                  <c:v>Annen næring</c:v>
                </c:pt>
                <c:pt idx="3">
                  <c:v>Kontor</c:v>
                </c:pt>
                <c:pt idx="4">
                  <c:v>Bolig</c:v>
                </c:pt>
                <c:pt idx="5">
                  <c:v>Plan</c:v>
                </c:pt>
                <c:pt idx="6">
                  <c:v>Offentlige bygg</c:v>
                </c:pt>
              </c:strCache>
            </c:strRef>
          </c:cat>
          <c:val>
            <c:numRef>
              <c:f>'Ark1'!$B$6:$B$12</c:f>
              <c:numCache>
                <c:formatCode>General</c:formatCode>
                <c:ptCount val="7"/>
                <c:pt idx="0">
                  <c:v>-20.0</c:v>
                </c:pt>
                <c:pt idx="1">
                  <c:v>-19.0</c:v>
                </c:pt>
                <c:pt idx="2">
                  <c:v>-9.0</c:v>
                </c:pt>
                <c:pt idx="3">
                  <c:v>-4.0</c:v>
                </c:pt>
                <c:pt idx="4">
                  <c:v>26.0</c:v>
                </c:pt>
                <c:pt idx="5">
                  <c:v>5.0</c:v>
                </c:pt>
                <c:pt idx="6">
                  <c:v>2.0</c:v>
                </c:pt>
              </c:numCache>
            </c:numRef>
          </c:val>
          <c:extLst xmlns:c16r2="http://schemas.microsoft.com/office/drawing/2015/06/chart">
            <c:ext xmlns:c16="http://schemas.microsoft.com/office/drawing/2014/chart" uri="{C3380CC4-5D6E-409C-BE32-E72D297353CC}">
              <c16:uniqueId val="{00000007-5DAE-4490-B3AE-AD1777861964}"/>
            </c:ext>
          </c:extLst>
        </c:ser>
        <c:ser>
          <c:idx val="1"/>
          <c:order val="1"/>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'Ark1'!$A$6:$A$12</c:f>
              <c:strCache>
                <c:ptCount val="7"/>
                <c:pt idx="0">
                  <c:v>Eksport</c:v>
                </c:pt>
                <c:pt idx="1">
                  <c:v>Samferdsel </c:v>
                </c:pt>
                <c:pt idx="2">
                  <c:v>Annen næring</c:v>
                </c:pt>
                <c:pt idx="3">
                  <c:v>Kontor</c:v>
                </c:pt>
                <c:pt idx="4">
                  <c:v>Bolig</c:v>
                </c:pt>
                <c:pt idx="5">
                  <c:v>Plan</c:v>
                </c:pt>
                <c:pt idx="6">
                  <c:v>Offentlige bygg</c:v>
                </c:pt>
              </c:strCache>
            </c:strRef>
          </c:cat>
          <c:val>
            <c:numRef>
              <c:f>'Ark1'!$C$6:$C$12</c:f>
              <c:numCache>
                <c:formatCode>General</c:formatCode>
                <c:ptCount val="7"/>
                <c:pt idx="0">
                  <c:v>-6.0</c:v>
                </c:pt>
                <c:pt idx="1">
                  <c:v>-4.0</c:v>
                </c:pt>
                <c:pt idx="2">
                  <c:v>1.0</c:v>
                </c:pt>
                <c:pt idx="3">
                  <c:v>7.0</c:v>
                </c:pt>
                <c:pt idx="4">
                  <c:v>8.0</c:v>
                </c:pt>
                <c:pt idx="5">
                  <c:v>14.0</c:v>
                </c:pt>
                <c:pt idx="6">
                  <c:v>19.0</c:v>
                </c:pt>
              </c:numCache>
            </c:numRef>
          </c:val>
          <c:extLst xmlns:c16r2="http://schemas.microsoft.com/office/drawing/2015/06/chart">
            <c:ext xmlns:c16="http://schemas.microsoft.com/office/drawing/2014/chart" uri="{C3380CC4-5D6E-409C-BE32-E72D297353CC}">
              <c16:uniqueId val="{00000008-5DAE-4490-B3AE-AD1777861964}"/>
            </c:ext>
          </c:extLst>
        </c:ser>
        <c:dLbls>
          <c:showLegendKey val="0"/>
          <c:showVal val="0"/>
          <c:showCatName val="0"/>
          <c:showSerName val="0"/>
          <c:showPercent val="0"/>
          <c:showBubbleSize val="0"/>
        </c:dLbls>
        <c:gapWidth val="150"/>
        <c:axId val="2146078616"/>
        <c:axId val="-2128990632"/>
      </c:barChart>
      <c:catAx>
        <c:axId val="2146078616"/>
        <c:scaling>
          <c:orientation val="minMax"/>
        </c:scaling>
        <c:delete val="0"/>
        <c:axPos val="b"/>
        <c:numFmt formatCode="General" sourceLinked="0"/>
        <c:majorTickMark val="out"/>
        <c:minorTickMark val="none"/>
        <c:tickLblPos val="nextTo"/>
        <c:txPr>
          <a:bodyPr/>
          <a:lstStyle/>
          <a:p>
            <a:pPr>
              <a:defRPr sz="100" b="0"/>
            </a:pPr>
            <a:endParaRPr lang="nb-NO"/>
          </a:p>
        </c:txPr>
        <c:crossAx val="-2128990632"/>
        <c:crosses val="autoZero"/>
        <c:auto val="1"/>
        <c:lblAlgn val="ctr"/>
        <c:lblOffset val="100"/>
        <c:noMultiLvlLbl val="0"/>
      </c:catAx>
      <c:valAx>
        <c:axId val="-2128990632"/>
        <c:scaling>
          <c:orientation val="minMax"/>
        </c:scaling>
        <c:delete val="0"/>
        <c:axPos val="l"/>
        <c:numFmt formatCode="General" sourceLinked="1"/>
        <c:majorTickMark val="out"/>
        <c:minorTickMark val="none"/>
        <c:tickLblPos val="nextTo"/>
        <c:crossAx val="2146078616"/>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cat>
            <c:strRef>
              <c:f>'1H 2016'!$C$6:$C$9</c:f>
              <c:strCache>
                <c:ptCount val="4"/>
                <c:pt idx="0">
                  <c:v>4 Vet ikke</c:v>
                </c:pt>
                <c:pt idx="1">
                  <c:v>3 Mindre i dag enn for 6 måneder siden</c:v>
                </c:pt>
                <c:pt idx="2">
                  <c:v>2 Den samme i dag som for 6 måneder siden</c:v>
                </c:pt>
                <c:pt idx="3">
                  <c:v>1 Større i dag enn for 6 måneder siden</c:v>
                </c:pt>
              </c:strCache>
            </c:strRef>
          </c:cat>
          <c:val>
            <c:numRef>
              <c:f>'1H 2016'!$D$6:$D$9</c:f>
            </c:numRef>
          </c:val>
          <c:extLst xmlns:c16r2="http://schemas.microsoft.com/office/drawing/2015/06/chart">
            <c:ext xmlns:c16="http://schemas.microsoft.com/office/drawing/2014/chart" uri="{C3380CC4-5D6E-409C-BE32-E72D297353CC}">
              <c16:uniqueId val="{00000000-018E-45F4-AFC0-EF26CAE484CB}"/>
            </c:ext>
          </c:extLst>
        </c:ser>
        <c:ser>
          <c:idx val="1"/>
          <c:order val="1"/>
          <c:spPr>
            <a:solidFill>
              <a:schemeClr val="bg1">
                <a:lumMod val="75000"/>
              </a:schemeClr>
            </a:solidFill>
          </c:spPr>
          <c:invertIfNegative val="0"/>
          <c:dPt>
            <c:idx val="0"/>
            <c:invertIfNegative val="0"/>
            <c:bubble3D val="0"/>
            <c:extLst xmlns:c16r2="http://schemas.microsoft.com/office/drawing/2015/06/chart">
              <c:ext xmlns:c16="http://schemas.microsoft.com/office/drawing/2014/chart" uri="{C3380CC4-5D6E-409C-BE32-E72D297353CC}">
                <c16:uniqueId val="{00000001-018E-45F4-AFC0-EF26CAE484CB}"/>
              </c:ext>
            </c:extLst>
          </c:dPt>
          <c:dPt>
            <c:idx val="1"/>
            <c:invertIfNegative val="0"/>
            <c:bubble3D val="0"/>
            <c:extLst xmlns:c16r2="http://schemas.microsoft.com/office/drawing/2015/06/chart">
              <c:ext xmlns:c16="http://schemas.microsoft.com/office/drawing/2014/chart" uri="{C3380CC4-5D6E-409C-BE32-E72D297353CC}">
                <c16:uniqueId val="{00000002-018E-45F4-AFC0-EF26CAE484CB}"/>
              </c:ext>
            </c:extLst>
          </c:dPt>
          <c:dPt>
            <c:idx val="3"/>
            <c:invertIfNegative val="0"/>
            <c:bubble3D val="0"/>
            <c:extLst xmlns:c16r2="http://schemas.microsoft.com/office/drawing/2015/06/chart">
              <c:ext xmlns:c16="http://schemas.microsoft.com/office/drawing/2014/chart" uri="{C3380CC4-5D6E-409C-BE32-E72D297353CC}">
                <c16:uniqueId val="{00000003-018E-45F4-AFC0-EF26CAE484CB}"/>
              </c:ext>
            </c:extLst>
          </c:dPt>
          <c:dLbls>
            <c:spPr>
              <a:noFill/>
              <a:ln>
                <a:noFill/>
              </a:ln>
              <a:effectLst/>
            </c:spPr>
            <c:txPr>
              <a:bodyPr/>
              <a:lstStyle/>
              <a:p>
                <a:pPr>
                  <a:defRPr b="0"/>
                </a:pPr>
                <a:endParaRPr lang="nb-N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'1H 2016'!$C$6:$C$9</c:f>
              <c:strCache>
                <c:ptCount val="4"/>
                <c:pt idx="0">
                  <c:v>4 Vet ikke</c:v>
                </c:pt>
                <c:pt idx="1">
                  <c:v>3 Mindre i dag enn for 6 måneder siden</c:v>
                </c:pt>
                <c:pt idx="2">
                  <c:v>2 Den samme i dag som for 6 måneder siden</c:v>
                </c:pt>
                <c:pt idx="3">
                  <c:v>1 Større i dag enn for 6 måneder siden</c:v>
                </c:pt>
              </c:strCache>
            </c:strRef>
          </c:cat>
          <c:val>
            <c:numRef>
              <c:f>'1H 2016'!$E$6:$E$9</c:f>
              <c:numCache>
                <c:formatCode>0%</c:formatCode>
                <c:ptCount val="4"/>
                <c:pt idx="0">
                  <c:v>0.02</c:v>
                </c:pt>
                <c:pt idx="1">
                  <c:v>0.24</c:v>
                </c:pt>
                <c:pt idx="2">
                  <c:v>0.41</c:v>
                </c:pt>
                <c:pt idx="3">
                  <c:v>0.34</c:v>
                </c:pt>
              </c:numCache>
            </c:numRef>
          </c:val>
          <c:extLst xmlns:c16r2="http://schemas.microsoft.com/office/drawing/2015/06/chart">
            <c:ext xmlns:c16="http://schemas.microsoft.com/office/drawing/2014/chart" uri="{C3380CC4-5D6E-409C-BE32-E72D297353CC}">
              <c16:uniqueId val="{00000004-018E-45F4-AFC0-EF26CAE484CB}"/>
            </c:ext>
          </c:extLst>
        </c:ser>
        <c:ser>
          <c:idx val="2"/>
          <c:order val="2"/>
          <c:spPr>
            <a:solidFill>
              <a:schemeClr val="accent2"/>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'1H 2016'!$C$6:$C$9</c:f>
              <c:strCache>
                <c:ptCount val="4"/>
                <c:pt idx="0">
                  <c:v>4 Vet ikke</c:v>
                </c:pt>
                <c:pt idx="1">
                  <c:v>3 Mindre i dag enn for 6 måneder siden</c:v>
                </c:pt>
                <c:pt idx="2">
                  <c:v>2 Den samme i dag som for 6 måneder siden</c:v>
                </c:pt>
                <c:pt idx="3">
                  <c:v>1 Større i dag enn for 6 måneder siden</c:v>
                </c:pt>
              </c:strCache>
            </c:strRef>
          </c:cat>
          <c:val>
            <c:numRef>
              <c:f>'1H 2016'!$F$6:$F$9</c:f>
              <c:numCache>
                <c:formatCode>0%</c:formatCode>
                <c:ptCount val="4"/>
                <c:pt idx="0">
                  <c:v>0.03</c:v>
                </c:pt>
                <c:pt idx="1">
                  <c:v>0.18</c:v>
                </c:pt>
                <c:pt idx="2">
                  <c:v>0.42</c:v>
                </c:pt>
                <c:pt idx="3">
                  <c:v>0.37</c:v>
                </c:pt>
              </c:numCache>
            </c:numRef>
          </c:val>
          <c:extLst xmlns:c16r2="http://schemas.microsoft.com/office/drawing/2015/06/chart">
            <c:ext xmlns:c16="http://schemas.microsoft.com/office/drawing/2014/chart" uri="{C3380CC4-5D6E-409C-BE32-E72D297353CC}">
              <c16:uniqueId val="{00000005-018E-45F4-AFC0-EF26CAE484CB}"/>
            </c:ext>
          </c:extLst>
        </c:ser>
        <c:dLbls>
          <c:showLegendKey val="0"/>
          <c:showVal val="0"/>
          <c:showCatName val="0"/>
          <c:showSerName val="0"/>
          <c:showPercent val="0"/>
          <c:showBubbleSize val="0"/>
        </c:dLbls>
        <c:gapWidth val="150"/>
        <c:axId val="-2130636088"/>
        <c:axId val="-2130639864"/>
      </c:barChart>
      <c:catAx>
        <c:axId val="-2130636088"/>
        <c:scaling>
          <c:orientation val="minMax"/>
        </c:scaling>
        <c:delete val="0"/>
        <c:axPos val="l"/>
        <c:numFmt formatCode="General" sourceLinked="0"/>
        <c:majorTickMark val="out"/>
        <c:minorTickMark val="none"/>
        <c:tickLblPos val="nextTo"/>
        <c:crossAx val="-2130639864"/>
        <c:crosses val="autoZero"/>
        <c:auto val="1"/>
        <c:lblAlgn val="ctr"/>
        <c:lblOffset val="100"/>
        <c:noMultiLvlLbl val="0"/>
      </c:catAx>
      <c:valAx>
        <c:axId val="-2130639864"/>
        <c:scaling>
          <c:orientation val="minMax"/>
          <c:max val="1.0"/>
        </c:scaling>
        <c:delete val="0"/>
        <c:axPos val="b"/>
        <c:numFmt formatCode="0%" sourceLinked="1"/>
        <c:majorTickMark val="out"/>
        <c:minorTickMark val="none"/>
        <c:tickLblPos val="nextTo"/>
        <c:crossAx val="-2130636088"/>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5133994285398"/>
          <c:y val="0.0371980768301381"/>
          <c:w val="0.441626220572181"/>
          <c:h val="0.88729495292393"/>
        </c:manualLayout>
      </c:layout>
      <c:barChart>
        <c:barDir val="bar"/>
        <c:grouping val="clustered"/>
        <c:varyColors val="0"/>
        <c:ser>
          <c:idx val="3"/>
          <c:order val="0"/>
          <c:tx>
            <c:strRef>
              <c:f>'Størrelse på bedrift'!$C$6</c:f>
              <c:strCache>
                <c:ptCount val="1"/>
                <c:pt idx="0">
                  <c:v>4 Vet ikke</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'Størrelse på bedrift'!$D$5:$J$5</c:f>
              <c:strCache>
                <c:ptCount val="6"/>
                <c:pt idx="0">
                  <c:v>1-5 ansatte</c:v>
                </c:pt>
                <c:pt idx="1">
                  <c:v>6-10 ansatte</c:v>
                </c:pt>
                <c:pt idx="2">
                  <c:v>11-20 ansatte</c:v>
                </c:pt>
                <c:pt idx="3">
                  <c:v>21-50 ansatte</c:v>
                </c:pt>
                <c:pt idx="4">
                  <c:v>51-100 ansatte</c:v>
                </c:pt>
                <c:pt idx="5">
                  <c:v>101 eller flere</c:v>
                </c:pt>
              </c:strCache>
            </c:strRef>
          </c:cat>
          <c:val>
            <c:numRef>
              <c:f>'Størrelse på bedrift'!$D$6:$J$6</c:f>
              <c:numCache>
                <c:formatCode>General</c:formatCode>
                <c:ptCount val="6"/>
                <c:pt idx="0" formatCode="0%">
                  <c:v>0.013</c:v>
                </c:pt>
                <c:pt idx="2" formatCode="0%">
                  <c:v>0.022</c:v>
                </c:pt>
                <c:pt idx="3" formatCode="0%">
                  <c:v>0.038</c:v>
                </c:pt>
                <c:pt idx="5" formatCode="0%">
                  <c:v>0.143</c:v>
                </c:pt>
              </c:numCache>
            </c:numRef>
          </c:val>
          <c:extLst xmlns:c16r2="http://schemas.microsoft.com/office/drawing/2015/06/chart">
            <c:ext xmlns:c16="http://schemas.microsoft.com/office/drawing/2014/chart" uri="{C3380CC4-5D6E-409C-BE32-E72D297353CC}">
              <c16:uniqueId val="{00000000-8CE4-40AE-8723-A90A139013BE}"/>
            </c:ext>
          </c:extLst>
        </c:ser>
        <c:ser>
          <c:idx val="2"/>
          <c:order val="1"/>
          <c:tx>
            <c:strRef>
              <c:f>'Størrelse på bedrift'!$C$7</c:f>
              <c:strCache>
                <c:ptCount val="1"/>
                <c:pt idx="0">
                  <c:v>3 Mindre i dag enn for 6 måneder siden</c:v>
                </c:pt>
              </c:strCache>
            </c:strRef>
          </c:tx>
          <c:spPr>
            <a:solidFill>
              <a:srgbClr val="C00000"/>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'Størrelse på bedrift'!$D$5:$J$5</c:f>
              <c:strCache>
                <c:ptCount val="6"/>
                <c:pt idx="0">
                  <c:v>1-5 ansatte</c:v>
                </c:pt>
                <c:pt idx="1">
                  <c:v>6-10 ansatte</c:v>
                </c:pt>
                <c:pt idx="2">
                  <c:v>11-20 ansatte</c:v>
                </c:pt>
                <c:pt idx="3">
                  <c:v>21-50 ansatte</c:v>
                </c:pt>
                <c:pt idx="4">
                  <c:v>51-100 ansatte</c:v>
                </c:pt>
                <c:pt idx="5">
                  <c:v>101 eller flere</c:v>
                </c:pt>
              </c:strCache>
            </c:strRef>
          </c:cat>
          <c:val>
            <c:numRef>
              <c:f>'Størrelse på bedrift'!$D$7:$J$7</c:f>
              <c:numCache>
                <c:formatCode>0%</c:formatCode>
                <c:ptCount val="6"/>
                <c:pt idx="0">
                  <c:v>0.171</c:v>
                </c:pt>
                <c:pt idx="1">
                  <c:v>0.256</c:v>
                </c:pt>
                <c:pt idx="2">
                  <c:v>0.178</c:v>
                </c:pt>
                <c:pt idx="3">
                  <c:v>0.192</c:v>
                </c:pt>
              </c:numCache>
            </c:numRef>
          </c:val>
          <c:extLst xmlns:c16r2="http://schemas.microsoft.com/office/drawing/2015/06/chart">
            <c:ext xmlns:c16="http://schemas.microsoft.com/office/drawing/2014/chart" uri="{C3380CC4-5D6E-409C-BE32-E72D297353CC}">
              <c16:uniqueId val="{00000001-8CE4-40AE-8723-A90A139013BE}"/>
            </c:ext>
          </c:extLst>
        </c:ser>
        <c:ser>
          <c:idx val="1"/>
          <c:order val="2"/>
          <c:tx>
            <c:strRef>
              <c:f>'Størrelse på bedrift'!$C$8</c:f>
              <c:strCache>
                <c:ptCount val="1"/>
                <c:pt idx="0">
                  <c:v>2 Den samme i dag som for 6 måneder siden</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'Størrelse på bedrift'!$D$5:$J$5</c:f>
              <c:strCache>
                <c:ptCount val="6"/>
                <c:pt idx="0">
                  <c:v>1-5 ansatte</c:v>
                </c:pt>
                <c:pt idx="1">
                  <c:v>6-10 ansatte</c:v>
                </c:pt>
                <c:pt idx="2">
                  <c:v>11-20 ansatte</c:v>
                </c:pt>
                <c:pt idx="3">
                  <c:v>21-50 ansatte</c:v>
                </c:pt>
                <c:pt idx="4">
                  <c:v>51-100 ansatte</c:v>
                </c:pt>
                <c:pt idx="5">
                  <c:v>101 eller flere</c:v>
                </c:pt>
              </c:strCache>
            </c:strRef>
          </c:cat>
          <c:val>
            <c:numRef>
              <c:f>'Størrelse på bedrift'!$D$8:$J$8</c:f>
              <c:numCache>
                <c:formatCode>0%</c:formatCode>
                <c:ptCount val="6"/>
                <c:pt idx="0">
                  <c:v>0.447</c:v>
                </c:pt>
                <c:pt idx="1">
                  <c:v>0.462</c:v>
                </c:pt>
                <c:pt idx="2">
                  <c:v>0.444</c:v>
                </c:pt>
                <c:pt idx="3">
                  <c:v>0.308</c:v>
                </c:pt>
                <c:pt idx="4">
                  <c:v>0.333</c:v>
                </c:pt>
                <c:pt idx="5">
                  <c:v>0.286</c:v>
                </c:pt>
              </c:numCache>
            </c:numRef>
          </c:val>
          <c:extLst xmlns:c16r2="http://schemas.microsoft.com/office/drawing/2015/06/chart">
            <c:ext xmlns:c16="http://schemas.microsoft.com/office/drawing/2014/chart" uri="{C3380CC4-5D6E-409C-BE32-E72D297353CC}">
              <c16:uniqueId val="{00000002-8CE4-40AE-8723-A90A139013BE}"/>
            </c:ext>
          </c:extLst>
        </c:ser>
        <c:ser>
          <c:idx val="0"/>
          <c:order val="3"/>
          <c:tx>
            <c:strRef>
              <c:f>'Størrelse på bedrift'!$C$9</c:f>
              <c:strCache>
                <c:ptCount val="1"/>
                <c:pt idx="0">
                  <c:v>1 Større i dag enn for 6 måneder siden</c:v>
                </c:pt>
              </c:strCache>
            </c:strRef>
          </c:tx>
          <c:spPr>
            <a:solidFill>
              <a:srgbClr val="92D050"/>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'Størrelse på bedrift'!$D$5:$J$5</c:f>
              <c:strCache>
                <c:ptCount val="6"/>
                <c:pt idx="0">
                  <c:v>1-5 ansatte</c:v>
                </c:pt>
                <c:pt idx="1">
                  <c:v>6-10 ansatte</c:v>
                </c:pt>
                <c:pt idx="2">
                  <c:v>11-20 ansatte</c:v>
                </c:pt>
                <c:pt idx="3">
                  <c:v>21-50 ansatte</c:v>
                </c:pt>
                <c:pt idx="4">
                  <c:v>51-100 ansatte</c:v>
                </c:pt>
                <c:pt idx="5">
                  <c:v>101 eller flere</c:v>
                </c:pt>
              </c:strCache>
            </c:strRef>
          </c:cat>
          <c:val>
            <c:numRef>
              <c:f>'Størrelse på bedrift'!$D$9:$J$9</c:f>
              <c:numCache>
                <c:formatCode>0%</c:formatCode>
                <c:ptCount val="6"/>
                <c:pt idx="0">
                  <c:v>0.368</c:v>
                </c:pt>
                <c:pt idx="1">
                  <c:v>0.282</c:v>
                </c:pt>
                <c:pt idx="2">
                  <c:v>0.356</c:v>
                </c:pt>
                <c:pt idx="3">
                  <c:v>0.462</c:v>
                </c:pt>
                <c:pt idx="4">
                  <c:v>0.333</c:v>
                </c:pt>
                <c:pt idx="5">
                  <c:v>0.571</c:v>
                </c:pt>
              </c:numCache>
            </c:numRef>
          </c:val>
          <c:extLst xmlns:c16r2="http://schemas.microsoft.com/office/drawing/2015/06/chart">
            <c:ext xmlns:c16="http://schemas.microsoft.com/office/drawing/2014/chart" uri="{C3380CC4-5D6E-409C-BE32-E72D297353CC}">
              <c16:uniqueId val="{00000003-8CE4-40AE-8723-A90A139013BE}"/>
            </c:ext>
          </c:extLst>
        </c:ser>
        <c:dLbls>
          <c:showLegendKey val="0"/>
          <c:showVal val="0"/>
          <c:showCatName val="0"/>
          <c:showSerName val="0"/>
          <c:showPercent val="0"/>
          <c:showBubbleSize val="0"/>
        </c:dLbls>
        <c:gapWidth val="150"/>
        <c:axId val="-2130704392"/>
        <c:axId val="2146452856"/>
      </c:barChart>
      <c:catAx>
        <c:axId val="-2130704392"/>
        <c:scaling>
          <c:orientation val="minMax"/>
        </c:scaling>
        <c:delete val="0"/>
        <c:axPos val="l"/>
        <c:numFmt formatCode="General" sourceLinked="0"/>
        <c:majorTickMark val="out"/>
        <c:minorTickMark val="none"/>
        <c:tickLblPos val="nextTo"/>
        <c:crossAx val="2146452856"/>
        <c:crosses val="autoZero"/>
        <c:auto val="1"/>
        <c:lblAlgn val="ctr"/>
        <c:lblOffset val="100"/>
        <c:noMultiLvlLbl val="0"/>
      </c:catAx>
      <c:valAx>
        <c:axId val="2146452856"/>
        <c:scaling>
          <c:orientation val="minMax"/>
          <c:max val="1.0"/>
        </c:scaling>
        <c:delete val="0"/>
        <c:axPos val="b"/>
        <c:numFmt formatCode="0%" sourceLinked="1"/>
        <c:majorTickMark val="out"/>
        <c:minorTickMark val="none"/>
        <c:tickLblPos val="nextTo"/>
        <c:crossAx val="-2130704392"/>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5133994285398"/>
          <c:y val="0.0371980768301381"/>
          <c:w val="0.441626220572181"/>
          <c:h val="0.88729495292393"/>
        </c:manualLayout>
      </c:layout>
      <c:barChart>
        <c:barDir val="col"/>
        <c:grouping val="clustered"/>
        <c:varyColors val="0"/>
        <c:ser>
          <c:idx val="3"/>
          <c:order val="0"/>
          <c:tx>
            <c:strRef>
              <c:f>'Størrelse på bedrift'!$C$12</c:f>
              <c:strCache>
                <c:ptCount val="1"/>
                <c:pt idx="0">
                  <c:v>1H</c:v>
                </c:pt>
              </c:strCache>
            </c:strRef>
          </c:tx>
          <c:spPr>
            <a:solidFill>
              <a:schemeClr val="bg1">
                <a:lumMod val="75000"/>
              </a:schemeClr>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'Størrelse på bedrift'!$D$5:$J$5</c:f>
              <c:strCache>
                <c:ptCount val="6"/>
                <c:pt idx="0">
                  <c:v>1-5 ansatte</c:v>
                </c:pt>
                <c:pt idx="1">
                  <c:v>6-10 ansatte</c:v>
                </c:pt>
                <c:pt idx="2">
                  <c:v>11-20 ansatte</c:v>
                </c:pt>
                <c:pt idx="3">
                  <c:v>21-50 ansatte</c:v>
                </c:pt>
                <c:pt idx="4">
                  <c:v>51-100 ansatte</c:v>
                </c:pt>
                <c:pt idx="5">
                  <c:v>101 eller flere*</c:v>
                </c:pt>
              </c:strCache>
            </c:strRef>
          </c:cat>
          <c:val>
            <c:numRef>
              <c:f>'Størrelse på bedrift'!$D$12:$J$12</c:f>
              <c:numCache>
                <c:formatCode>0</c:formatCode>
                <c:ptCount val="6"/>
                <c:pt idx="0">
                  <c:v>16.0</c:v>
                </c:pt>
                <c:pt idx="1">
                  <c:v>-10.0</c:v>
                </c:pt>
                <c:pt idx="2">
                  <c:v>26.0</c:v>
                </c:pt>
                <c:pt idx="3">
                  <c:v>45.0</c:v>
                </c:pt>
                <c:pt idx="4">
                  <c:v>100.0</c:v>
                </c:pt>
                <c:pt idx="5">
                  <c:v>100.0</c:v>
                </c:pt>
              </c:numCache>
            </c:numRef>
          </c:val>
          <c:extLst xmlns:c16r2="http://schemas.microsoft.com/office/drawing/2015/06/chart">
            <c:ext xmlns:c16="http://schemas.microsoft.com/office/drawing/2014/chart" uri="{C3380CC4-5D6E-409C-BE32-E72D297353CC}">
              <c16:uniqueId val="{00000000-97CB-47F4-ADFD-89C1967B9D20}"/>
            </c:ext>
          </c:extLst>
        </c:ser>
        <c:ser>
          <c:idx val="2"/>
          <c:order val="1"/>
          <c:tx>
            <c:strRef>
              <c:f>'Størrelse på bedrift'!$C$13</c:f>
              <c:strCache>
                <c:ptCount val="1"/>
                <c:pt idx="0">
                  <c:v>2H</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b="0"/>
                </a:pPr>
                <a:endParaRPr lang="nb-N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'Størrelse på bedrift'!$D$5:$J$5</c:f>
              <c:strCache>
                <c:ptCount val="6"/>
                <c:pt idx="0">
                  <c:v>1-5 ansatte</c:v>
                </c:pt>
                <c:pt idx="1">
                  <c:v>6-10 ansatte</c:v>
                </c:pt>
                <c:pt idx="2">
                  <c:v>11-20 ansatte</c:v>
                </c:pt>
                <c:pt idx="3">
                  <c:v>21-50 ansatte</c:v>
                </c:pt>
                <c:pt idx="4">
                  <c:v>51-100 ansatte</c:v>
                </c:pt>
                <c:pt idx="5">
                  <c:v>101 eller flere*</c:v>
                </c:pt>
              </c:strCache>
            </c:strRef>
          </c:cat>
          <c:val>
            <c:numRef>
              <c:f>'Størrelse på bedrift'!$D$13:$J$13</c:f>
              <c:numCache>
                <c:formatCode>0</c:formatCode>
                <c:ptCount val="6"/>
                <c:pt idx="0">
                  <c:v>20.0</c:v>
                </c:pt>
                <c:pt idx="1">
                  <c:v>2.0</c:v>
                </c:pt>
                <c:pt idx="2">
                  <c:v>18.0</c:v>
                </c:pt>
                <c:pt idx="3">
                  <c:v>27.0</c:v>
                </c:pt>
                <c:pt idx="4">
                  <c:v>33.0</c:v>
                </c:pt>
                <c:pt idx="5">
                  <c:v>57.0</c:v>
                </c:pt>
              </c:numCache>
            </c:numRef>
          </c:val>
          <c:extLst xmlns:c16r2="http://schemas.microsoft.com/office/drawing/2015/06/chart">
            <c:ext xmlns:c16="http://schemas.microsoft.com/office/drawing/2014/chart" uri="{C3380CC4-5D6E-409C-BE32-E72D297353CC}">
              <c16:uniqueId val="{00000001-97CB-47F4-ADFD-89C1967B9D20}"/>
            </c:ext>
          </c:extLst>
        </c:ser>
        <c:dLbls>
          <c:showLegendKey val="0"/>
          <c:showVal val="0"/>
          <c:showCatName val="0"/>
          <c:showSerName val="0"/>
          <c:showPercent val="0"/>
          <c:showBubbleSize val="0"/>
        </c:dLbls>
        <c:gapWidth val="150"/>
        <c:axId val="-2130647928"/>
        <c:axId val="-2130674248"/>
      </c:barChart>
      <c:catAx>
        <c:axId val="-2130647928"/>
        <c:scaling>
          <c:orientation val="minMax"/>
        </c:scaling>
        <c:delete val="1"/>
        <c:axPos val="b"/>
        <c:numFmt formatCode="General" sourceLinked="0"/>
        <c:majorTickMark val="out"/>
        <c:minorTickMark val="none"/>
        <c:tickLblPos val="nextTo"/>
        <c:crossAx val="-2130674248"/>
        <c:crosses val="autoZero"/>
        <c:auto val="1"/>
        <c:lblAlgn val="ctr"/>
        <c:lblOffset val="100"/>
        <c:noMultiLvlLbl val="0"/>
      </c:catAx>
      <c:valAx>
        <c:axId val="-2130674248"/>
        <c:scaling>
          <c:orientation val="minMax"/>
          <c:min val="-50.0"/>
        </c:scaling>
        <c:delete val="0"/>
        <c:axPos val="l"/>
        <c:numFmt formatCode="#,##0" sourceLinked="0"/>
        <c:majorTickMark val="out"/>
        <c:minorTickMark val="none"/>
        <c:tickLblPos val="nextTo"/>
        <c:crossAx val="-2130647928"/>
        <c:crosses val="autoZero"/>
        <c:crossBetween val="between"/>
      </c:valAx>
    </c:plotArea>
    <c:plotVisOnly val="1"/>
    <c:dispBlanksAs val="gap"/>
    <c:showDLblsOverMax val="0"/>
  </c:chart>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3"/>
          <c:order val="0"/>
          <c:tx>
            <c:strRef>
              <c:f>'Størrelse på bedrift'!$C$6</c:f>
              <c:strCache>
                <c:ptCount val="1"/>
                <c:pt idx="0">
                  <c:v>4 Vet ikke</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'Størrelse på bedrift'!$D$2:$I$2</c:f>
              <c:strCache>
                <c:ptCount val="6"/>
                <c:pt idx="0">
                  <c:v>Nord-Norge*</c:v>
                </c:pt>
                <c:pt idx="1">
                  <c:v>Midt-Norge</c:v>
                </c:pt>
                <c:pt idx="2">
                  <c:v>Østlandet</c:v>
                </c:pt>
                <c:pt idx="3">
                  <c:v>Vestlandet</c:v>
                </c:pt>
                <c:pt idx="4">
                  <c:v>Oslo</c:v>
                </c:pt>
                <c:pt idx="5">
                  <c:v>Sørlandet</c:v>
                </c:pt>
              </c:strCache>
            </c:strRef>
          </c:cat>
          <c:val>
            <c:numRef>
              <c:f>'Størrelse på bedrift'!$D$6:$I$6</c:f>
              <c:numCache>
                <c:formatCode>0%</c:formatCode>
                <c:ptCount val="6"/>
                <c:pt idx="1">
                  <c:v>0.0625</c:v>
                </c:pt>
                <c:pt idx="4">
                  <c:v>0.04</c:v>
                </c:pt>
              </c:numCache>
            </c:numRef>
          </c:val>
          <c:extLst xmlns:c16r2="http://schemas.microsoft.com/office/drawing/2015/06/chart">
            <c:ext xmlns:c16="http://schemas.microsoft.com/office/drawing/2014/chart" uri="{C3380CC4-5D6E-409C-BE32-E72D297353CC}">
              <c16:uniqueId val="{00000000-0C9D-4E6A-9687-06EBF76EA562}"/>
            </c:ext>
          </c:extLst>
        </c:ser>
        <c:ser>
          <c:idx val="2"/>
          <c:order val="1"/>
          <c:tx>
            <c:strRef>
              <c:f>'Størrelse på bedrift'!$C$5</c:f>
              <c:strCache>
                <c:ptCount val="1"/>
                <c:pt idx="0">
                  <c:v>3 Mindre i dag enn for 6 måneder siden</c:v>
                </c:pt>
              </c:strCache>
            </c:strRef>
          </c:tx>
          <c:spPr>
            <a:solidFill>
              <a:srgbClr val="C00000"/>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'Størrelse på bedrift'!$D$2:$I$2</c:f>
              <c:strCache>
                <c:ptCount val="6"/>
                <c:pt idx="0">
                  <c:v>Nord-Norge*</c:v>
                </c:pt>
                <c:pt idx="1">
                  <c:v>Midt-Norge</c:v>
                </c:pt>
                <c:pt idx="2">
                  <c:v>Østlandet</c:v>
                </c:pt>
                <c:pt idx="3">
                  <c:v>Vestlandet</c:v>
                </c:pt>
                <c:pt idx="4">
                  <c:v>Oslo</c:v>
                </c:pt>
                <c:pt idx="5">
                  <c:v>Sørlandet</c:v>
                </c:pt>
              </c:strCache>
            </c:strRef>
          </c:cat>
          <c:val>
            <c:numRef>
              <c:f>'Størrelse på bedrift'!$D$5:$I$5</c:f>
              <c:numCache>
                <c:formatCode>0%</c:formatCode>
                <c:ptCount val="6"/>
                <c:pt idx="0">
                  <c:v>0.333333333333333</c:v>
                </c:pt>
                <c:pt idx="1">
                  <c:v>0.15625</c:v>
                </c:pt>
                <c:pt idx="2">
                  <c:v>0.256410256410256</c:v>
                </c:pt>
                <c:pt idx="3">
                  <c:v>0.148148148148148</c:v>
                </c:pt>
                <c:pt idx="4">
                  <c:v>0.16</c:v>
                </c:pt>
                <c:pt idx="5">
                  <c:v>0.142857142857143</c:v>
                </c:pt>
              </c:numCache>
            </c:numRef>
          </c:val>
          <c:extLst xmlns:c16r2="http://schemas.microsoft.com/office/drawing/2015/06/chart">
            <c:ext xmlns:c16="http://schemas.microsoft.com/office/drawing/2014/chart" uri="{C3380CC4-5D6E-409C-BE32-E72D297353CC}">
              <c16:uniqueId val="{00000001-0C9D-4E6A-9687-06EBF76EA562}"/>
            </c:ext>
          </c:extLst>
        </c:ser>
        <c:ser>
          <c:idx val="1"/>
          <c:order val="2"/>
          <c:tx>
            <c:strRef>
              <c:f>'Størrelse på bedrift'!$C$4</c:f>
              <c:strCache>
                <c:ptCount val="1"/>
                <c:pt idx="0">
                  <c:v>2 Den samme i dag som for 6 måneder siden</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'Størrelse på bedrift'!$D$2:$I$2</c:f>
              <c:strCache>
                <c:ptCount val="6"/>
                <c:pt idx="0">
                  <c:v>Nord-Norge*</c:v>
                </c:pt>
                <c:pt idx="1">
                  <c:v>Midt-Norge</c:v>
                </c:pt>
                <c:pt idx="2">
                  <c:v>Østlandet</c:v>
                </c:pt>
                <c:pt idx="3">
                  <c:v>Vestlandet</c:v>
                </c:pt>
                <c:pt idx="4">
                  <c:v>Oslo</c:v>
                </c:pt>
                <c:pt idx="5">
                  <c:v>Sørlandet</c:v>
                </c:pt>
              </c:strCache>
            </c:strRef>
          </c:cat>
          <c:val>
            <c:numRef>
              <c:f>'Størrelse på bedrift'!$D$4:$I$4</c:f>
              <c:numCache>
                <c:formatCode>0%</c:formatCode>
                <c:ptCount val="6"/>
                <c:pt idx="0">
                  <c:v>0.666666666666667</c:v>
                </c:pt>
                <c:pt idx="1">
                  <c:v>0.5</c:v>
                </c:pt>
                <c:pt idx="2">
                  <c:v>0.435897435897436</c:v>
                </c:pt>
                <c:pt idx="3">
                  <c:v>0.481481481481481</c:v>
                </c:pt>
                <c:pt idx="4">
                  <c:v>0.36</c:v>
                </c:pt>
                <c:pt idx="5">
                  <c:v>0.285714285714286</c:v>
                </c:pt>
              </c:numCache>
            </c:numRef>
          </c:val>
          <c:extLst xmlns:c16r2="http://schemas.microsoft.com/office/drawing/2015/06/chart">
            <c:ext xmlns:c16="http://schemas.microsoft.com/office/drawing/2014/chart" uri="{C3380CC4-5D6E-409C-BE32-E72D297353CC}">
              <c16:uniqueId val="{00000002-0C9D-4E6A-9687-06EBF76EA562}"/>
            </c:ext>
          </c:extLst>
        </c:ser>
        <c:ser>
          <c:idx val="0"/>
          <c:order val="3"/>
          <c:tx>
            <c:strRef>
              <c:f>'Størrelse på bedrift'!$C$3</c:f>
              <c:strCache>
                <c:ptCount val="1"/>
                <c:pt idx="0">
                  <c:v>1 Større i dag enn for 6 måneder siden</c:v>
                </c:pt>
              </c:strCache>
            </c:strRef>
          </c:tx>
          <c:spPr>
            <a:solidFill>
              <a:srgbClr val="92D050"/>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'Størrelse på bedrift'!$D$2:$I$2</c:f>
              <c:strCache>
                <c:ptCount val="6"/>
                <c:pt idx="0">
                  <c:v>Nord-Norge*</c:v>
                </c:pt>
                <c:pt idx="1">
                  <c:v>Midt-Norge</c:v>
                </c:pt>
                <c:pt idx="2">
                  <c:v>Østlandet</c:v>
                </c:pt>
                <c:pt idx="3">
                  <c:v>Vestlandet</c:v>
                </c:pt>
                <c:pt idx="4">
                  <c:v>Oslo</c:v>
                </c:pt>
                <c:pt idx="5">
                  <c:v>Sørlandet</c:v>
                </c:pt>
              </c:strCache>
            </c:strRef>
          </c:cat>
          <c:val>
            <c:numRef>
              <c:f>'Størrelse på bedrift'!$D$3:$I$3</c:f>
              <c:numCache>
                <c:formatCode>0%</c:formatCode>
                <c:ptCount val="6"/>
                <c:pt idx="1">
                  <c:v>0.28125</c:v>
                </c:pt>
                <c:pt idx="2">
                  <c:v>0.307692307692308</c:v>
                </c:pt>
                <c:pt idx="3">
                  <c:v>0.37037037037037</c:v>
                </c:pt>
                <c:pt idx="4">
                  <c:v>0.44</c:v>
                </c:pt>
                <c:pt idx="5">
                  <c:v>0.571428571428572</c:v>
                </c:pt>
              </c:numCache>
            </c:numRef>
          </c:val>
          <c:extLst xmlns:c16r2="http://schemas.microsoft.com/office/drawing/2015/06/chart">
            <c:ext xmlns:c16="http://schemas.microsoft.com/office/drawing/2014/chart" uri="{C3380CC4-5D6E-409C-BE32-E72D297353CC}">
              <c16:uniqueId val="{00000003-0C9D-4E6A-9687-06EBF76EA562}"/>
            </c:ext>
          </c:extLst>
        </c:ser>
        <c:dLbls>
          <c:showLegendKey val="0"/>
          <c:showVal val="0"/>
          <c:showCatName val="0"/>
          <c:showSerName val="0"/>
          <c:showPercent val="0"/>
          <c:showBubbleSize val="0"/>
        </c:dLbls>
        <c:gapWidth val="150"/>
        <c:axId val="-2140722552"/>
        <c:axId val="2054578056"/>
      </c:barChart>
      <c:catAx>
        <c:axId val="-2140722552"/>
        <c:scaling>
          <c:orientation val="minMax"/>
        </c:scaling>
        <c:delete val="0"/>
        <c:axPos val="l"/>
        <c:numFmt formatCode="General" sourceLinked="0"/>
        <c:majorTickMark val="out"/>
        <c:minorTickMark val="none"/>
        <c:tickLblPos val="nextTo"/>
        <c:crossAx val="2054578056"/>
        <c:crosses val="autoZero"/>
        <c:auto val="1"/>
        <c:lblAlgn val="ctr"/>
        <c:lblOffset val="100"/>
        <c:noMultiLvlLbl val="0"/>
      </c:catAx>
      <c:valAx>
        <c:axId val="2054578056"/>
        <c:scaling>
          <c:orientation val="minMax"/>
          <c:max val="1.0"/>
        </c:scaling>
        <c:delete val="0"/>
        <c:axPos val="b"/>
        <c:numFmt formatCode="0%" sourceLinked="0"/>
        <c:majorTickMark val="out"/>
        <c:minorTickMark val="none"/>
        <c:tickLblPos val="nextTo"/>
        <c:crossAx val="-2140722552"/>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5133994285398"/>
          <c:y val="0.0371980768301381"/>
          <c:w val="0.591775929115476"/>
          <c:h val="0.88729495292393"/>
        </c:manualLayout>
      </c:layout>
      <c:barChart>
        <c:barDir val="col"/>
        <c:grouping val="clustered"/>
        <c:varyColors val="0"/>
        <c:ser>
          <c:idx val="3"/>
          <c:order val="0"/>
          <c:tx>
            <c:strRef>
              <c:f>'Størrelse på bedrift'!$C$12</c:f>
              <c:strCache>
                <c:ptCount val="1"/>
                <c:pt idx="0">
                  <c:v>1H</c:v>
                </c:pt>
              </c:strCache>
            </c:strRef>
          </c:tx>
          <c:spPr>
            <a:solidFill>
              <a:schemeClr val="bg1">
                <a:lumMod val="75000"/>
              </a:schemeClr>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'Størrelse på bedrift'!$D$5:$J$5</c:f>
              <c:numCache>
                <c:formatCode>General</c:formatCode>
                <c:ptCount val="6"/>
              </c:numCache>
            </c:numRef>
          </c:cat>
          <c:val>
            <c:numRef>
              <c:f>'Størrelse på bedrift'!$D$12:$J$12</c:f>
              <c:numCache>
                <c:formatCode>0</c:formatCode>
                <c:ptCount val="6"/>
                <c:pt idx="0">
                  <c:v>0.0</c:v>
                </c:pt>
                <c:pt idx="1">
                  <c:v>3.0</c:v>
                </c:pt>
                <c:pt idx="2">
                  <c:v>11.0</c:v>
                </c:pt>
                <c:pt idx="3">
                  <c:v>12.0</c:v>
                </c:pt>
                <c:pt idx="4">
                  <c:v>29.0</c:v>
                </c:pt>
                <c:pt idx="5">
                  <c:v>36.0</c:v>
                </c:pt>
              </c:numCache>
            </c:numRef>
          </c:val>
          <c:extLst xmlns:c16r2="http://schemas.microsoft.com/office/drawing/2015/06/chart">
            <c:ext xmlns:c16="http://schemas.microsoft.com/office/drawing/2014/chart" uri="{C3380CC4-5D6E-409C-BE32-E72D297353CC}">
              <c16:uniqueId val="{00000000-BE7A-4D7F-BECB-6560B96FED9F}"/>
            </c:ext>
          </c:extLst>
        </c:ser>
        <c:ser>
          <c:idx val="2"/>
          <c:order val="1"/>
          <c:tx>
            <c:strRef>
              <c:f>'Størrelse på bedrift'!$C$13</c:f>
              <c:strCache>
                <c:ptCount val="1"/>
                <c:pt idx="0">
                  <c:v>2H</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b="0"/>
                </a:pPr>
                <a:endParaRPr lang="nb-N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'Størrelse på bedrift'!$D$5:$J$5</c:f>
              <c:numCache>
                <c:formatCode>General</c:formatCode>
                <c:ptCount val="6"/>
              </c:numCache>
            </c:numRef>
          </c:cat>
          <c:val>
            <c:numRef>
              <c:f>'Størrelse på bedrift'!$D$13:$J$13</c:f>
              <c:numCache>
                <c:formatCode>0</c:formatCode>
                <c:ptCount val="6"/>
                <c:pt idx="0">
                  <c:v>-33.0</c:v>
                </c:pt>
                <c:pt idx="1">
                  <c:v>13.0</c:v>
                </c:pt>
                <c:pt idx="2">
                  <c:v>22.0</c:v>
                </c:pt>
                <c:pt idx="3">
                  <c:v>5.0</c:v>
                </c:pt>
                <c:pt idx="4">
                  <c:v>28.0</c:v>
                </c:pt>
                <c:pt idx="5">
                  <c:v>43.0</c:v>
                </c:pt>
              </c:numCache>
            </c:numRef>
          </c:val>
          <c:extLst xmlns:c16r2="http://schemas.microsoft.com/office/drawing/2015/06/chart">
            <c:ext xmlns:c16="http://schemas.microsoft.com/office/drawing/2014/chart" uri="{C3380CC4-5D6E-409C-BE32-E72D297353CC}">
              <c16:uniqueId val="{00000001-BE7A-4D7F-BECB-6560B96FED9F}"/>
            </c:ext>
          </c:extLst>
        </c:ser>
        <c:dLbls>
          <c:showLegendKey val="0"/>
          <c:showVal val="0"/>
          <c:showCatName val="0"/>
          <c:showSerName val="0"/>
          <c:showPercent val="0"/>
          <c:showBubbleSize val="0"/>
        </c:dLbls>
        <c:gapWidth val="150"/>
        <c:axId val="-2140235688"/>
        <c:axId val="-2140232648"/>
      </c:barChart>
      <c:catAx>
        <c:axId val="-2140235688"/>
        <c:scaling>
          <c:orientation val="minMax"/>
        </c:scaling>
        <c:delete val="1"/>
        <c:axPos val="b"/>
        <c:numFmt formatCode="General" sourceLinked="0"/>
        <c:majorTickMark val="out"/>
        <c:minorTickMark val="none"/>
        <c:tickLblPos val="nextTo"/>
        <c:crossAx val="-2140232648"/>
        <c:crosses val="autoZero"/>
        <c:auto val="1"/>
        <c:lblAlgn val="ctr"/>
        <c:lblOffset val="100"/>
        <c:noMultiLvlLbl val="0"/>
      </c:catAx>
      <c:valAx>
        <c:axId val="-2140232648"/>
        <c:scaling>
          <c:orientation val="minMax"/>
          <c:min val="-50.0"/>
        </c:scaling>
        <c:delete val="0"/>
        <c:axPos val="l"/>
        <c:numFmt formatCode="#,##0" sourceLinked="0"/>
        <c:majorTickMark val="out"/>
        <c:minorTickMark val="none"/>
        <c:tickLblPos val="nextTo"/>
        <c:crossAx val="-2140235688"/>
        <c:crosses val="autoZero"/>
        <c:crossBetween val="between"/>
      </c:valAx>
    </c:plotArea>
    <c:plotVisOnly val="1"/>
    <c:dispBlanksAs val="gap"/>
    <c:showDLblsOverMax val="0"/>
  </c:chart>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cat>
            <c:strRef>
              <c:f>'1H 2016'!$C$6:$C$9</c:f>
              <c:strCache>
                <c:ptCount val="4"/>
                <c:pt idx="0">
                  <c:v>4 Vet ikke</c:v>
                </c:pt>
                <c:pt idx="1">
                  <c:v>3 Vi har nå færre årsverk</c:v>
                </c:pt>
                <c:pt idx="2">
                  <c:v>2 Vi har like mange årsverk nå som for seks måneder siden</c:v>
                </c:pt>
                <c:pt idx="3">
                  <c:v>1 Vi har nå flere årsverk</c:v>
                </c:pt>
              </c:strCache>
            </c:strRef>
          </c:cat>
          <c:val>
            <c:numRef>
              <c:f>'1H 2016'!$D$6:$D$9</c:f>
            </c:numRef>
          </c:val>
          <c:extLst xmlns:c16r2="http://schemas.microsoft.com/office/drawing/2015/06/chart">
            <c:ext xmlns:c16="http://schemas.microsoft.com/office/drawing/2014/chart" uri="{C3380CC4-5D6E-409C-BE32-E72D297353CC}">
              <c16:uniqueId val="{00000000-9548-43D0-8643-9FA7256B70F4}"/>
            </c:ext>
          </c:extLst>
        </c:ser>
        <c:ser>
          <c:idx val="1"/>
          <c:order val="1"/>
          <c:spPr>
            <a:solidFill>
              <a:schemeClr val="bg1">
                <a:lumMod val="75000"/>
              </a:schemeClr>
            </a:solidFill>
          </c:spPr>
          <c:invertIfNegative val="0"/>
          <c:dPt>
            <c:idx val="0"/>
            <c:invertIfNegative val="0"/>
            <c:bubble3D val="0"/>
            <c:extLst xmlns:c16r2="http://schemas.microsoft.com/office/drawing/2015/06/chart">
              <c:ext xmlns:c16="http://schemas.microsoft.com/office/drawing/2014/chart" uri="{C3380CC4-5D6E-409C-BE32-E72D297353CC}">
                <c16:uniqueId val="{00000001-9548-43D0-8643-9FA7256B70F4}"/>
              </c:ext>
            </c:extLst>
          </c:dPt>
          <c:dPt>
            <c:idx val="1"/>
            <c:invertIfNegative val="0"/>
            <c:bubble3D val="0"/>
            <c:extLst xmlns:c16r2="http://schemas.microsoft.com/office/drawing/2015/06/chart">
              <c:ext xmlns:c16="http://schemas.microsoft.com/office/drawing/2014/chart" uri="{C3380CC4-5D6E-409C-BE32-E72D297353CC}">
                <c16:uniqueId val="{00000002-9548-43D0-8643-9FA7256B70F4}"/>
              </c:ext>
            </c:extLst>
          </c:dPt>
          <c:dPt>
            <c:idx val="3"/>
            <c:invertIfNegative val="0"/>
            <c:bubble3D val="0"/>
            <c:extLst xmlns:c16r2="http://schemas.microsoft.com/office/drawing/2015/06/chart">
              <c:ext xmlns:c16="http://schemas.microsoft.com/office/drawing/2014/chart" uri="{C3380CC4-5D6E-409C-BE32-E72D297353CC}">
                <c16:uniqueId val="{00000003-9548-43D0-8643-9FA7256B70F4}"/>
              </c:ext>
            </c:extLst>
          </c:dPt>
          <c:dLbls>
            <c:spPr>
              <a:noFill/>
              <a:ln>
                <a:noFill/>
              </a:ln>
              <a:effectLst/>
            </c:spPr>
            <c:txPr>
              <a:bodyPr/>
              <a:lstStyle/>
              <a:p>
                <a:pPr>
                  <a:defRPr b="0"/>
                </a:pPr>
                <a:endParaRPr lang="nb-N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'1H 2016'!$C$6:$C$9</c:f>
              <c:strCache>
                <c:ptCount val="4"/>
                <c:pt idx="0">
                  <c:v>4 Vet ikke</c:v>
                </c:pt>
                <c:pt idx="1">
                  <c:v>3 Vi har nå færre årsverk</c:v>
                </c:pt>
                <c:pt idx="2">
                  <c:v>2 Vi har like mange årsverk nå som for seks måneder siden</c:v>
                </c:pt>
                <c:pt idx="3">
                  <c:v>1 Vi har nå flere årsverk</c:v>
                </c:pt>
              </c:strCache>
            </c:strRef>
          </c:cat>
          <c:val>
            <c:numRef>
              <c:f>'1H 2016'!$E$6:$E$9</c:f>
              <c:numCache>
                <c:formatCode>0%</c:formatCode>
                <c:ptCount val="4"/>
                <c:pt idx="0">
                  <c:v>0.004</c:v>
                </c:pt>
                <c:pt idx="1">
                  <c:v>0.17</c:v>
                </c:pt>
                <c:pt idx="2">
                  <c:v>0.58</c:v>
                </c:pt>
                <c:pt idx="3">
                  <c:v>0.26</c:v>
                </c:pt>
              </c:numCache>
            </c:numRef>
          </c:val>
          <c:extLst xmlns:c16r2="http://schemas.microsoft.com/office/drawing/2015/06/chart">
            <c:ext xmlns:c16="http://schemas.microsoft.com/office/drawing/2014/chart" uri="{C3380CC4-5D6E-409C-BE32-E72D297353CC}">
              <c16:uniqueId val="{00000004-9548-43D0-8643-9FA7256B70F4}"/>
            </c:ext>
          </c:extLst>
        </c:ser>
        <c:ser>
          <c:idx val="2"/>
          <c:order val="2"/>
          <c:spPr>
            <a:solidFill>
              <a:schemeClr val="accent2"/>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'1H 2016'!$C$6:$C$9</c:f>
              <c:strCache>
                <c:ptCount val="4"/>
                <c:pt idx="0">
                  <c:v>4 Vet ikke</c:v>
                </c:pt>
                <c:pt idx="1">
                  <c:v>3 Vi har nå færre årsverk</c:v>
                </c:pt>
                <c:pt idx="2">
                  <c:v>2 Vi har like mange årsverk nå som for seks måneder siden</c:v>
                </c:pt>
                <c:pt idx="3">
                  <c:v>1 Vi har nå flere årsverk</c:v>
                </c:pt>
              </c:strCache>
            </c:strRef>
          </c:cat>
          <c:val>
            <c:numRef>
              <c:f>'1H 2016'!$F$6:$F$9</c:f>
              <c:numCache>
                <c:formatCode>0%</c:formatCode>
                <c:ptCount val="4"/>
                <c:pt idx="0">
                  <c:v>0.004</c:v>
                </c:pt>
                <c:pt idx="1">
                  <c:v>0.19</c:v>
                </c:pt>
                <c:pt idx="2">
                  <c:v>0.48</c:v>
                </c:pt>
                <c:pt idx="3">
                  <c:v>0.33</c:v>
                </c:pt>
              </c:numCache>
            </c:numRef>
          </c:val>
          <c:extLst xmlns:c16r2="http://schemas.microsoft.com/office/drawing/2015/06/chart">
            <c:ext xmlns:c16="http://schemas.microsoft.com/office/drawing/2014/chart" uri="{C3380CC4-5D6E-409C-BE32-E72D297353CC}">
              <c16:uniqueId val="{00000005-9548-43D0-8643-9FA7256B70F4}"/>
            </c:ext>
          </c:extLst>
        </c:ser>
        <c:dLbls>
          <c:showLegendKey val="0"/>
          <c:showVal val="0"/>
          <c:showCatName val="0"/>
          <c:showSerName val="0"/>
          <c:showPercent val="0"/>
          <c:showBubbleSize val="0"/>
        </c:dLbls>
        <c:gapWidth val="150"/>
        <c:axId val="-2140823096"/>
        <c:axId val="-2140826872"/>
      </c:barChart>
      <c:catAx>
        <c:axId val="-2140823096"/>
        <c:scaling>
          <c:orientation val="minMax"/>
        </c:scaling>
        <c:delete val="0"/>
        <c:axPos val="l"/>
        <c:numFmt formatCode="General" sourceLinked="0"/>
        <c:majorTickMark val="out"/>
        <c:minorTickMark val="none"/>
        <c:tickLblPos val="nextTo"/>
        <c:crossAx val="-2140826872"/>
        <c:crosses val="autoZero"/>
        <c:auto val="1"/>
        <c:lblAlgn val="ctr"/>
        <c:lblOffset val="100"/>
        <c:noMultiLvlLbl val="0"/>
      </c:catAx>
      <c:valAx>
        <c:axId val="-2140826872"/>
        <c:scaling>
          <c:orientation val="minMax"/>
          <c:max val="1.0"/>
        </c:scaling>
        <c:delete val="0"/>
        <c:axPos val="b"/>
        <c:numFmt formatCode="0%" sourceLinked="1"/>
        <c:majorTickMark val="out"/>
        <c:minorTickMark val="none"/>
        <c:tickLblPos val="nextTo"/>
        <c:crossAx val="-2140823096"/>
        <c:crosses val="autoZero"/>
        <c:crossBetween val="between"/>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3"/>
          <c:order val="0"/>
          <c:tx>
            <c:strRef>
              <c:f>'Størrelse på bedrift'!$C$6</c:f>
              <c:strCache>
                <c:ptCount val="1"/>
                <c:pt idx="0">
                  <c:v>4 Vet ikke</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'Størrelse på bedrift'!$D$2:$I$2</c:f>
              <c:strCache>
                <c:ptCount val="6"/>
                <c:pt idx="0">
                  <c:v>1-5 ansatte</c:v>
                </c:pt>
                <c:pt idx="1">
                  <c:v>6-10 ansatte</c:v>
                </c:pt>
                <c:pt idx="2">
                  <c:v>11-20 ansatte</c:v>
                </c:pt>
                <c:pt idx="3">
                  <c:v>21-50 ansatte</c:v>
                </c:pt>
                <c:pt idx="4">
                  <c:v>51-100 ansatte</c:v>
                </c:pt>
                <c:pt idx="5">
                  <c:v>101 eller flere</c:v>
                </c:pt>
              </c:strCache>
            </c:strRef>
          </c:cat>
          <c:val>
            <c:numRef>
              <c:f>'Størrelse på bedrift'!$D$6:$I$6</c:f>
              <c:numCache>
                <c:formatCode>General</c:formatCode>
                <c:ptCount val="6"/>
                <c:pt idx="0" formatCode="0%">
                  <c:v>0.0131578947368421</c:v>
                </c:pt>
              </c:numCache>
            </c:numRef>
          </c:val>
          <c:extLst xmlns:c16r2="http://schemas.microsoft.com/office/drawing/2015/06/chart">
            <c:ext xmlns:c16="http://schemas.microsoft.com/office/drawing/2014/chart" uri="{C3380CC4-5D6E-409C-BE32-E72D297353CC}">
              <c16:uniqueId val="{00000000-BBB1-4B46-BB63-50225CD51776}"/>
            </c:ext>
          </c:extLst>
        </c:ser>
        <c:ser>
          <c:idx val="2"/>
          <c:order val="1"/>
          <c:tx>
            <c:strRef>
              <c:f>'Størrelse på bedrift'!$C$5</c:f>
              <c:strCache>
                <c:ptCount val="1"/>
                <c:pt idx="0">
                  <c:v>3 Vi har nå færre årsverk</c:v>
                </c:pt>
              </c:strCache>
            </c:strRef>
          </c:tx>
          <c:spPr>
            <a:solidFill>
              <a:srgbClr val="C00000"/>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'Størrelse på bedrift'!$D$2:$I$2</c:f>
              <c:strCache>
                <c:ptCount val="6"/>
                <c:pt idx="0">
                  <c:v>1-5 ansatte</c:v>
                </c:pt>
                <c:pt idx="1">
                  <c:v>6-10 ansatte</c:v>
                </c:pt>
                <c:pt idx="2">
                  <c:v>11-20 ansatte</c:v>
                </c:pt>
                <c:pt idx="3">
                  <c:v>21-50 ansatte</c:v>
                </c:pt>
                <c:pt idx="4">
                  <c:v>51-100 ansatte</c:v>
                </c:pt>
                <c:pt idx="5">
                  <c:v>101 eller flere</c:v>
                </c:pt>
              </c:strCache>
            </c:strRef>
          </c:cat>
          <c:val>
            <c:numRef>
              <c:f>'Størrelse på bedrift'!$D$5:$I$5</c:f>
              <c:numCache>
                <c:formatCode>0%</c:formatCode>
                <c:ptCount val="6"/>
                <c:pt idx="0">
                  <c:v>0.157894736842105</c:v>
                </c:pt>
                <c:pt idx="1">
                  <c:v>0.307692307692308</c:v>
                </c:pt>
                <c:pt idx="2">
                  <c:v>0.177777777777778</c:v>
                </c:pt>
                <c:pt idx="3">
                  <c:v>0.192307692307692</c:v>
                </c:pt>
              </c:numCache>
            </c:numRef>
          </c:val>
          <c:extLst xmlns:c16r2="http://schemas.microsoft.com/office/drawing/2015/06/chart">
            <c:ext xmlns:c16="http://schemas.microsoft.com/office/drawing/2014/chart" uri="{C3380CC4-5D6E-409C-BE32-E72D297353CC}">
              <c16:uniqueId val="{00000001-BBB1-4B46-BB63-50225CD51776}"/>
            </c:ext>
          </c:extLst>
        </c:ser>
        <c:ser>
          <c:idx val="1"/>
          <c:order val="2"/>
          <c:tx>
            <c:strRef>
              <c:f>'Størrelse på bedrift'!$C$4</c:f>
              <c:strCache>
                <c:ptCount val="1"/>
                <c:pt idx="0">
                  <c:v>2 Vi har like mange årsverk nå som for seks måneder siden</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'Størrelse på bedrift'!$D$2:$I$2</c:f>
              <c:strCache>
                <c:ptCount val="6"/>
                <c:pt idx="0">
                  <c:v>1-5 ansatte</c:v>
                </c:pt>
                <c:pt idx="1">
                  <c:v>6-10 ansatte</c:v>
                </c:pt>
                <c:pt idx="2">
                  <c:v>11-20 ansatte</c:v>
                </c:pt>
                <c:pt idx="3">
                  <c:v>21-50 ansatte</c:v>
                </c:pt>
                <c:pt idx="4">
                  <c:v>51-100 ansatte</c:v>
                </c:pt>
                <c:pt idx="5">
                  <c:v>101 eller flere</c:v>
                </c:pt>
              </c:strCache>
            </c:strRef>
          </c:cat>
          <c:val>
            <c:numRef>
              <c:f>'Størrelse på bedrift'!$D$4:$I$4</c:f>
              <c:numCache>
                <c:formatCode>0%</c:formatCode>
                <c:ptCount val="6"/>
                <c:pt idx="0">
                  <c:v>0.618421052631579</c:v>
                </c:pt>
                <c:pt idx="1">
                  <c:v>0.41025641025641</c:v>
                </c:pt>
                <c:pt idx="2">
                  <c:v>0.444444444444444</c:v>
                </c:pt>
                <c:pt idx="3">
                  <c:v>0.384615384615385</c:v>
                </c:pt>
                <c:pt idx="5">
                  <c:v>0.142857142857143</c:v>
                </c:pt>
              </c:numCache>
            </c:numRef>
          </c:val>
          <c:extLst xmlns:c16r2="http://schemas.microsoft.com/office/drawing/2015/06/chart">
            <c:ext xmlns:c16="http://schemas.microsoft.com/office/drawing/2014/chart" uri="{C3380CC4-5D6E-409C-BE32-E72D297353CC}">
              <c16:uniqueId val="{00000002-BBB1-4B46-BB63-50225CD51776}"/>
            </c:ext>
          </c:extLst>
        </c:ser>
        <c:ser>
          <c:idx val="0"/>
          <c:order val="3"/>
          <c:tx>
            <c:strRef>
              <c:f>'Størrelse på bedrift'!$C$3</c:f>
              <c:strCache>
                <c:ptCount val="1"/>
                <c:pt idx="0">
                  <c:v>1 Vi har nå flere årsverk</c:v>
                </c:pt>
              </c:strCache>
            </c:strRef>
          </c:tx>
          <c:spPr>
            <a:solidFill>
              <a:srgbClr val="92D050"/>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'Størrelse på bedrift'!$D$2:$I$2</c:f>
              <c:strCache>
                <c:ptCount val="6"/>
                <c:pt idx="0">
                  <c:v>1-5 ansatte</c:v>
                </c:pt>
                <c:pt idx="1">
                  <c:v>6-10 ansatte</c:v>
                </c:pt>
                <c:pt idx="2">
                  <c:v>11-20 ansatte</c:v>
                </c:pt>
                <c:pt idx="3">
                  <c:v>21-50 ansatte</c:v>
                </c:pt>
                <c:pt idx="4">
                  <c:v>51-100 ansatte</c:v>
                </c:pt>
                <c:pt idx="5">
                  <c:v>101 eller flere</c:v>
                </c:pt>
              </c:strCache>
            </c:strRef>
          </c:cat>
          <c:val>
            <c:numRef>
              <c:f>'Størrelse på bedrift'!$D$3:$I$3</c:f>
              <c:numCache>
                <c:formatCode>0%</c:formatCode>
                <c:ptCount val="6"/>
                <c:pt idx="0">
                  <c:v>0.210526315789474</c:v>
                </c:pt>
                <c:pt idx="1">
                  <c:v>0.282051282051282</c:v>
                </c:pt>
                <c:pt idx="2">
                  <c:v>0.377777777777778</c:v>
                </c:pt>
                <c:pt idx="3">
                  <c:v>0.423076923076923</c:v>
                </c:pt>
                <c:pt idx="4">
                  <c:v>1.0</c:v>
                </c:pt>
                <c:pt idx="5">
                  <c:v>0.857142857142857</c:v>
                </c:pt>
              </c:numCache>
            </c:numRef>
          </c:val>
          <c:extLst xmlns:c16r2="http://schemas.microsoft.com/office/drawing/2015/06/chart">
            <c:ext xmlns:c16="http://schemas.microsoft.com/office/drawing/2014/chart" uri="{C3380CC4-5D6E-409C-BE32-E72D297353CC}">
              <c16:uniqueId val="{00000003-BBB1-4B46-BB63-50225CD51776}"/>
            </c:ext>
          </c:extLst>
        </c:ser>
        <c:dLbls>
          <c:showLegendKey val="0"/>
          <c:showVal val="0"/>
          <c:showCatName val="0"/>
          <c:showSerName val="0"/>
          <c:showPercent val="0"/>
          <c:showBubbleSize val="0"/>
        </c:dLbls>
        <c:gapWidth val="150"/>
        <c:axId val="-2140898696"/>
        <c:axId val="-2140902536"/>
      </c:barChart>
      <c:catAx>
        <c:axId val="-2140898696"/>
        <c:scaling>
          <c:orientation val="minMax"/>
        </c:scaling>
        <c:delete val="0"/>
        <c:axPos val="l"/>
        <c:numFmt formatCode="General" sourceLinked="0"/>
        <c:majorTickMark val="out"/>
        <c:minorTickMark val="none"/>
        <c:tickLblPos val="nextTo"/>
        <c:crossAx val="-2140902536"/>
        <c:crosses val="autoZero"/>
        <c:auto val="1"/>
        <c:lblAlgn val="ctr"/>
        <c:lblOffset val="100"/>
        <c:noMultiLvlLbl val="0"/>
      </c:catAx>
      <c:valAx>
        <c:axId val="-2140902536"/>
        <c:scaling>
          <c:orientation val="minMax"/>
          <c:max val="1.0"/>
        </c:scaling>
        <c:delete val="0"/>
        <c:axPos val="b"/>
        <c:numFmt formatCode="0%" sourceLinked="1"/>
        <c:majorTickMark val="out"/>
        <c:minorTickMark val="none"/>
        <c:tickLblPos val="nextTo"/>
        <c:crossAx val="-2140898696"/>
        <c:crosses val="autoZero"/>
        <c:crossBetween val="between"/>
      </c:valAx>
    </c:plotArea>
    <c:legend>
      <c:legendPos val="r"/>
      <c:layout/>
      <c:overlay val="0"/>
    </c:legend>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0.16672</cdr:x>
      <cdr:y>0.64703</cdr:y>
    </cdr:from>
    <cdr:to>
      <cdr:x>0.60992</cdr:x>
      <cdr:y>0.64703</cdr:y>
    </cdr:to>
    <cdr:cxnSp macro="">
      <cdr:nvCxnSpPr>
        <cdr:cNvPr id="7" name="Straight Connector 6"/>
        <cdr:cNvCxnSpPr/>
      </cdr:nvCxnSpPr>
      <cdr:spPr>
        <a:xfrm xmlns:a="http://schemas.openxmlformats.org/drawingml/2006/main">
          <a:off x="1325548" y="2549222"/>
          <a:ext cx="3523766" cy="0"/>
        </a:xfrm>
        <a:prstGeom xmlns:a="http://schemas.openxmlformats.org/drawingml/2006/main" prst="line">
          <a:avLst/>
        </a:prstGeom>
        <a:ln xmlns:a="http://schemas.openxmlformats.org/drawingml/2006/main">
          <a:solidFill>
            <a:schemeClr val="bg1">
              <a:lumMod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0.19172</cdr:x>
      <cdr:y>0.47946</cdr:y>
    </cdr:from>
    <cdr:to>
      <cdr:x>0.76493</cdr:x>
      <cdr:y>0.48255</cdr:y>
    </cdr:to>
    <cdr:cxnSp macro="">
      <cdr:nvCxnSpPr>
        <cdr:cNvPr id="7" name="Straight Connector 6"/>
        <cdr:cNvCxnSpPr/>
      </cdr:nvCxnSpPr>
      <cdr:spPr>
        <a:xfrm xmlns:a="http://schemas.openxmlformats.org/drawingml/2006/main">
          <a:off x="1524319" y="1889028"/>
          <a:ext cx="4557441" cy="12174"/>
        </a:xfrm>
        <a:prstGeom xmlns:a="http://schemas.openxmlformats.org/drawingml/2006/main" prst="line">
          <a:avLst/>
        </a:prstGeom>
        <a:ln xmlns:a="http://schemas.openxmlformats.org/drawingml/2006/main">
          <a:solidFill>
            <a:schemeClr val="bg1">
              <a:lumMod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0.16672</cdr:x>
      <cdr:y>0.62842</cdr:y>
    </cdr:from>
    <cdr:to>
      <cdr:x>0.60992</cdr:x>
      <cdr:y>0.62842</cdr:y>
    </cdr:to>
    <cdr:cxnSp macro="">
      <cdr:nvCxnSpPr>
        <cdr:cNvPr id="7" name="Straight Connector 6"/>
        <cdr:cNvCxnSpPr/>
      </cdr:nvCxnSpPr>
      <cdr:spPr>
        <a:xfrm xmlns:a="http://schemas.openxmlformats.org/drawingml/2006/main">
          <a:off x="1325548" y="2475917"/>
          <a:ext cx="3523766" cy="0"/>
        </a:xfrm>
        <a:prstGeom xmlns:a="http://schemas.openxmlformats.org/drawingml/2006/main" prst="line">
          <a:avLst/>
        </a:prstGeom>
        <a:ln xmlns:a="http://schemas.openxmlformats.org/drawingml/2006/main">
          <a:solidFill>
            <a:schemeClr val="bg1">
              <a:lumMod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0.17189</cdr:x>
      <cdr:y>0.47946</cdr:y>
    </cdr:from>
    <cdr:to>
      <cdr:x>0.7451</cdr:x>
      <cdr:y>0.48255</cdr:y>
    </cdr:to>
    <cdr:cxnSp macro="">
      <cdr:nvCxnSpPr>
        <cdr:cNvPr id="7" name="Straight Connector 6"/>
        <cdr:cNvCxnSpPr/>
      </cdr:nvCxnSpPr>
      <cdr:spPr>
        <a:xfrm xmlns:a="http://schemas.openxmlformats.org/drawingml/2006/main">
          <a:off x="1366644" y="1889028"/>
          <a:ext cx="4557441" cy="12174"/>
        </a:xfrm>
        <a:prstGeom xmlns:a="http://schemas.openxmlformats.org/drawingml/2006/main" prst="line">
          <a:avLst/>
        </a:prstGeom>
        <a:ln xmlns:a="http://schemas.openxmlformats.org/drawingml/2006/main">
          <a:solidFill>
            <a:schemeClr val="bg1">
              <a:lumMod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0.17831</cdr:x>
      <cdr:y>0.51771</cdr:y>
    </cdr:from>
    <cdr:to>
      <cdr:x>0.75152</cdr:x>
      <cdr:y>0.5208</cdr:y>
    </cdr:to>
    <cdr:cxnSp macro="">
      <cdr:nvCxnSpPr>
        <cdr:cNvPr id="7" name="Straight Connector 6"/>
        <cdr:cNvCxnSpPr/>
      </cdr:nvCxnSpPr>
      <cdr:spPr>
        <a:xfrm xmlns:a="http://schemas.openxmlformats.org/drawingml/2006/main">
          <a:off x="1417697" y="2039700"/>
          <a:ext cx="4557440" cy="12175"/>
        </a:xfrm>
        <a:prstGeom xmlns:a="http://schemas.openxmlformats.org/drawingml/2006/main" prst="line">
          <a:avLst/>
        </a:prstGeom>
        <a:ln xmlns:a="http://schemas.openxmlformats.org/drawingml/2006/main">
          <a:solidFill>
            <a:schemeClr val="bg1">
              <a:lumMod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0.16672</cdr:x>
      <cdr:y>0.62464</cdr:y>
    </cdr:from>
    <cdr:to>
      <cdr:x>0.72294</cdr:x>
      <cdr:y>0.62842</cdr:y>
    </cdr:to>
    <cdr:cxnSp macro="">
      <cdr:nvCxnSpPr>
        <cdr:cNvPr id="7" name="Straight Connector 6"/>
        <cdr:cNvCxnSpPr/>
      </cdr:nvCxnSpPr>
      <cdr:spPr>
        <a:xfrm xmlns:a="http://schemas.openxmlformats.org/drawingml/2006/main" flipV="1">
          <a:off x="1325546" y="2461022"/>
          <a:ext cx="4422381" cy="14878"/>
        </a:xfrm>
        <a:prstGeom xmlns:a="http://schemas.openxmlformats.org/drawingml/2006/main" prst="line">
          <a:avLst/>
        </a:prstGeom>
        <a:ln xmlns:a="http://schemas.openxmlformats.org/drawingml/2006/main">
          <a:solidFill>
            <a:schemeClr val="bg1">
              <a:lumMod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7.xml><?xml version="1.0" encoding="utf-8"?>
<c:userShapes xmlns:c="http://schemas.openxmlformats.org/drawingml/2006/chart">
  <cdr:relSizeAnchor xmlns:cdr="http://schemas.openxmlformats.org/drawingml/2006/chartDrawing">
    <cdr:from>
      <cdr:x>0.16153</cdr:x>
      <cdr:y>0.7786</cdr:y>
    </cdr:from>
    <cdr:to>
      <cdr:x>0.73474</cdr:x>
      <cdr:y>0.78169</cdr:y>
    </cdr:to>
    <cdr:cxnSp macro="">
      <cdr:nvCxnSpPr>
        <cdr:cNvPr id="7" name="Straight Connector 6"/>
        <cdr:cNvCxnSpPr/>
      </cdr:nvCxnSpPr>
      <cdr:spPr>
        <a:xfrm xmlns:a="http://schemas.openxmlformats.org/drawingml/2006/main">
          <a:off x="1284272" y="3067575"/>
          <a:ext cx="4557440" cy="12175"/>
        </a:xfrm>
        <a:prstGeom xmlns:a="http://schemas.openxmlformats.org/drawingml/2006/main" prst="line">
          <a:avLst/>
        </a:prstGeom>
        <a:ln xmlns:a="http://schemas.openxmlformats.org/drawingml/2006/main">
          <a:solidFill>
            <a:schemeClr val="bg1">
              <a:lumMod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6BD712-6567-450C-B3C6-BAF6878345EE}" type="datetimeFigureOut">
              <a:rPr lang="en-AU" smtClean="0"/>
              <a:pPr/>
              <a:t>07.09.17</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487D93-240F-4041-8284-FC16D3A96101}" type="slidenum">
              <a:rPr lang="en-AU" smtClean="0"/>
              <a:pPr/>
              <a:t>‹#›</a:t>
            </a:fld>
            <a:endParaRPr lang="en-AU"/>
          </a:p>
        </p:txBody>
      </p:sp>
    </p:spTree>
    <p:extLst>
      <p:ext uri="{BB962C8B-B14F-4D97-AF65-F5344CB8AC3E}">
        <p14:creationId xmlns:p14="http://schemas.microsoft.com/office/powerpoint/2010/main" val="251539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jpe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
    <p:spTree>
      <p:nvGrpSpPr>
        <p:cNvPr id="1" name=""/>
        <p:cNvGrpSpPr/>
        <p:nvPr/>
      </p:nvGrpSpPr>
      <p:grpSpPr>
        <a:xfrm>
          <a:off x="0" y="0"/>
          <a:ext cx="0" cy="0"/>
          <a:chOff x="0" y="0"/>
          <a:chExt cx="0" cy="0"/>
        </a:xfrm>
      </p:grpSpPr>
      <p:pic>
        <p:nvPicPr>
          <p:cNvPr id="4" name="Picture 3" descr="\\PSTUDIOTERM\Clients\TNS Global\TNS_002 Templates\4. Design\4. Active\PPT Files\19 Jan Redesign\Reference\Property Images\RGB_MASTER_A0_landscape_01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 t="24118" r="43632" b="2571"/>
          <a:stretch/>
        </p:blipFill>
        <p:spPr bwMode="auto">
          <a:xfrm>
            <a:off x="2743200" y="0"/>
            <a:ext cx="6400800" cy="588806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281813" y="0"/>
            <a:ext cx="5798312" cy="1284971"/>
          </a:xfrm>
        </p:spPr>
        <p:txBody>
          <a:bodyPr/>
          <a:lstStyle/>
          <a:p>
            <a:r>
              <a:rPr lang="en-US" dirty="0"/>
              <a:t>Click to edit Master title style</a:t>
            </a:r>
            <a:endParaRPr lang="en-GB" dirty="0"/>
          </a:p>
        </p:txBody>
      </p:sp>
    </p:spTree>
    <p:extLst>
      <p:ext uri="{BB962C8B-B14F-4D97-AF65-F5344CB8AC3E}">
        <p14:creationId xmlns:p14="http://schemas.microsoft.com/office/powerpoint/2010/main" val="1881784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B)">
    <p:spTree>
      <p:nvGrpSpPr>
        <p:cNvPr id="1" name=""/>
        <p:cNvGrpSpPr/>
        <p:nvPr/>
      </p:nvGrpSpPr>
      <p:grpSpPr>
        <a:xfrm>
          <a:off x="0" y="0"/>
          <a:ext cx="0" cy="0"/>
          <a:chOff x="0" y="0"/>
          <a:chExt cx="0" cy="0"/>
        </a:xfrm>
      </p:grpSpPr>
      <p:pic>
        <p:nvPicPr>
          <p:cNvPr id="5" name="Picture 2" descr="C:\Users\AndrewA\Desktop\Email ATT\RGB_MASTER_A0_landscape_02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9570" r="40312" b="-1"/>
          <a:stretch/>
        </p:blipFill>
        <p:spPr bwMode="auto">
          <a:xfrm>
            <a:off x="2400301" y="0"/>
            <a:ext cx="6743700" cy="5628237"/>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a:t>2</a:t>
            </a:r>
            <a:endParaRPr lang="en-GB" dirty="0"/>
          </a:p>
        </p:txBody>
      </p:sp>
      <p:sp>
        <p:nvSpPr>
          <p:cNvPr id="2" name="Title 1"/>
          <p:cNvSpPr>
            <a:spLocks noGrp="1"/>
          </p:cNvSpPr>
          <p:nvPr>
            <p:ph type="title"/>
          </p:nvPr>
        </p:nvSpPr>
        <p:spPr>
          <a:xfrm>
            <a:off x="284400" y="2851200"/>
            <a:ext cx="5024580" cy="766800"/>
          </a:xfrm>
        </p:spPr>
        <p:txBody>
          <a:bodyPr/>
          <a:lstStyle/>
          <a:p>
            <a:r>
              <a:rPr lang="en-US"/>
              <a:t>Click to edit Master title style</a:t>
            </a:r>
            <a:endParaRPr lang="en-GB"/>
          </a:p>
        </p:txBody>
      </p:sp>
    </p:spTree>
    <p:extLst>
      <p:ext uri="{BB962C8B-B14F-4D97-AF65-F5344CB8AC3E}">
        <p14:creationId xmlns:p14="http://schemas.microsoft.com/office/powerpoint/2010/main" val="4038290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C)">
    <p:spTree>
      <p:nvGrpSpPr>
        <p:cNvPr id="1" name=""/>
        <p:cNvGrpSpPr/>
        <p:nvPr/>
      </p:nvGrpSpPr>
      <p:grpSpPr>
        <a:xfrm>
          <a:off x="0" y="0"/>
          <a:ext cx="0" cy="0"/>
          <a:chOff x="0" y="0"/>
          <a:chExt cx="0" cy="0"/>
        </a:xfrm>
      </p:grpSpPr>
      <p:pic>
        <p:nvPicPr>
          <p:cNvPr id="5" name="Picture 2" descr="C:\Users\AndrewA\Desktop\Email ATT\RGB_MASTER_A0_longlandscap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4610" r="19388" b="9440"/>
          <a:stretch/>
        </p:blipFill>
        <p:spPr bwMode="auto">
          <a:xfrm>
            <a:off x="877888" y="0"/>
            <a:ext cx="8266112" cy="5508486"/>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a:t>2</a:t>
            </a:r>
            <a:endParaRPr lang="en-GB" dirty="0"/>
          </a:p>
        </p:txBody>
      </p:sp>
      <p:sp>
        <p:nvSpPr>
          <p:cNvPr id="2" name="Title 1"/>
          <p:cNvSpPr>
            <a:spLocks noGrp="1"/>
          </p:cNvSpPr>
          <p:nvPr>
            <p:ph type="title"/>
          </p:nvPr>
        </p:nvSpPr>
        <p:spPr>
          <a:xfrm>
            <a:off x="284399" y="2851200"/>
            <a:ext cx="4287601" cy="766800"/>
          </a:xfrm>
        </p:spPr>
        <p:txBody>
          <a:bodyPr/>
          <a:lstStyle/>
          <a:p>
            <a:r>
              <a:rPr lang="en-US"/>
              <a:t>Click to edit Master title style</a:t>
            </a:r>
            <a:endParaRPr lang="en-GB"/>
          </a:p>
        </p:txBody>
      </p:sp>
    </p:spTree>
    <p:extLst>
      <p:ext uri="{BB962C8B-B14F-4D97-AF65-F5344CB8AC3E}">
        <p14:creationId xmlns:p14="http://schemas.microsoft.com/office/powerpoint/2010/main" val="2590736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 (D)">
    <p:spTree>
      <p:nvGrpSpPr>
        <p:cNvPr id="1" name=""/>
        <p:cNvGrpSpPr/>
        <p:nvPr/>
      </p:nvGrpSpPr>
      <p:grpSpPr>
        <a:xfrm>
          <a:off x="0" y="0"/>
          <a:ext cx="0" cy="0"/>
          <a:chOff x="0" y="0"/>
          <a:chExt cx="0" cy="0"/>
        </a:xfrm>
      </p:grpSpPr>
      <p:pic>
        <p:nvPicPr>
          <p:cNvPr id="5" name="Picture 2" descr="C:\Users\AndrewA\Desktop\Email ATT\RGB_MASTER_A0_portrait_01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447" t="13578" r="9952" b="3640"/>
          <a:stretch/>
        </p:blipFill>
        <p:spPr bwMode="auto">
          <a:xfrm>
            <a:off x="4449548" y="1"/>
            <a:ext cx="4694452" cy="5816848"/>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a:t>2</a:t>
            </a:r>
            <a:endParaRPr lang="en-GB" dirty="0"/>
          </a:p>
        </p:txBody>
      </p:sp>
      <p:sp>
        <p:nvSpPr>
          <p:cNvPr id="2" name="Title 1"/>
          <p:cNvSpPr>
            <a:spLocks noGrp="1"/>
          </p:cNvSpPr>
          <p:nvPr>
            <p:ph type="title"/>
          </p:nvPr>
        </p:nvSpPr>
        <p:spPr>
          <a:xfrm>
            <a:off x="284400" y="2851200"/>
            <a:ext cx="5611434" cy="766800"/>
          </a:xfrm>
        </p:spPr>
        <p:txBody>
          <a:bodyPr/>
          <a:lstStyle/>
          <a:p>
            <a:r>
              <a:rPr lang="en-US"/>
              <a:t>Click to edit Master title style</a:t>
            </a:r>
            <a:endParaRPr lang="en-GB"/>
          </a:p>
        </p:txBody>
      </p:sp>
    </p:spTree>
    <p:extLst>
      <p:ext uri="{BB962C8B-B14F-4D97-AF65-F5344CB8AC3E}">
        <p14:creationId xmlns:p14="http://schemas.microsoft.com/office/powerpoint/2010/main" val="39954011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pter (E)">
    <p:spTree>
      <p:nvGrpSpPr>
        <p:cNvPr id="1" name=""/>
        <p:cNvGrpSpPr/>
        <p:nvPr/>
      </p:nvGrpSpPr>
      <p:grpSpPr>
        <a:xfrm>
          <a:off x="0" y="0"/>
          <a:ext cx="0" cy="0"/>
          <a:chOff x="0" y="0"/>
          <a:chExt cx="0" cy="0"/>
        </a:xfrm>
      </p:grpSpPr>
      <p:pic>
        <p:nvPicPr>
          <p:cNvPr id="5" name="Picture 2" descr="C:\Users\AndrewA\Desktop\Email ATT\RGB_MASTER_A0_portrait_02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2509" r="19239" b="3525"/>
          <a:stretch/>
        </p:blipFill>
        <p:spPr bwMode="auto">
          <a:xfrm>
            <a:off x="4710159" y="0"/>
            <a:ext cx="4433841" cy="574357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a:t>2</a:t>
            </a:r>
            <a:endParaRPr lang="en-GB" dirty="0"/>
          </a:p>
        </p:txBody>
      </p:sp>
      <p:sp>
        <p:nvSpPr>
          <p:cNvPr id="2" name="Title 1"/>
          <p:cNvSpPr>
            <a:spLocks noGrp="1"/>
          </p:cNvSpPr>
          <p:nvPr>
            <p:ph type="title"/>
          </p:nvPr>
        </p:nvSpPr>
        <p:spPr>
          <a:xfrm>
            <a:off x="284400" y="2851200"/>
            <a:ext cx="5795726" cy="766800"/>
          </a:xfrm>
        </p:spPr>
        <p:txBody>
          <a:bodyPr/>
          <a:lstStyle/>
          <a:p>
            <a:r>
              <a:rPr lang="en-US"/>
              <a:t>Click to edit Master title style</a:t>
            </a:r>
            <a:endParaRPr lang="en-GB"/>
          </a:p>
        </p:txBody>
      </p:sp>
    </p:spTree>
    <p:extLst>
      <p:ext uri="{BB962C8B-B14F-4D97-AF65-F5344CB8AC3E}">
        <p14:creationId xmlns:p14="http://schemas.microsoft.com/office/powerpoint/2010/main" val="747710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pter (F)">
    <p:spTree>
      <p:nvGrpSpPr>
        <p:cNvPr id="1" name=""/>
        <p:cNvGrpSpPr/>
        <p:nvPr/>
      </p:nvGrpSpPr>
      <p:grpSpPr>
        <a:xfrm>
          <a:off x="0" y="0"/>
          <a:ext cx="0" cy="0"/>
          <a:chOff x="0" y="0"/>
          <a:chExt cx="0" cy="0"/>
        </a:xfrm>
      </p:grpSpPr>
      <p:pic>
        <p:nvPicPr>
          <p:cNvPr id="5" name="Picture 2" descr="C:\Users\AndrewA\Desktop\Email ATT\RGB_MASTER_A0_portrait_03_stra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5926" r="21766" b="3545"/>
          <a:stretch/>
        </p:blipFill>
        <p:spPr bwMode="auto">
          <a:xfrm>
            <a:off x="4343401" y="0"/>
            <a:ext cx="4514850" cy="5756972"/>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a:t>2</a:t>
            </a:r>
            <a:endParaRPr lang="en-GB" dirty="0"/>
          </a:p>
        </p:txBody>
      </p:sp>
      <p:sp>
        <p:nvSpPr>
          <p:cNvPr id="2" name="Title 1"/>
          <p:cNvSpPr>
            <a:spLocks noGrp="1"/>
          </p:cNvSpPr>
          <p:nvPr>
            <p:ph type="title"/>
          </p:nvPr>
        </p:nvSpPr>
        <p:spPr>
          <a:xfrm>
            <a:off x="284400" y="2851200"/>
            <a:ext cx="5795726" cy="766800"/>
          </a:xfrm>
        </p:spPr>
        <p:txBody>
          <a:bodyPr/>
          <a:lstStyle/>
          <a:p>
            <a:r>
              <a:rPr lang="en-US"/>
              <a:t>Click to edit Master title style</a:t>
            </a:r>
            <a:endParaRPr lang="en-GB"/>
          </a:p>
        </p:txBody>
      </p:sp>
    </p:spTree>
    <p:extLst>
      <p:ext uri="{BB962C8B-B14F-4D97-AF65-F5344CB8AC3E}">
        <p14:creationId xmlns:p14="http://schemas.microsoft.com/office/powerpoint/2010/main" val="26106499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pter (G)">
    <p:spTree>
      <p:nvGrpSpPr>
        <p:cNvPr id="1" name=""/>
        <p:cNvGrpSpPr/>
        <p:nvPr/>
      </p:nvGrpSpPr>
      <p:grpSpPr>
        <a:xfrm>
          <a:off x="0" y="0"/>
          <a:ext cx="0" cy="0"/>
          <a:chOff x="0" y="0"/>
          <a:chExt cx="0" cy="0"/>
        </a:xfrm>
      </p:grpSpPr>
      <p:pic>
        <p:nvPicPr>
          <p:cNvPr id="5" name="Picture 2" descr="C:\Users\AndrewA\Desktop\Email ATT\RGB_MASTER_A0_squar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6485" t="2596" r="19349" b="898"/>
          <a:stretch/>
        </p:blipFill>
        <p:spPr bwMode="auto">
          <a:xfrm>
            <a:off x="3286912" y="0"/>
            <a:ext cx="5857087" cy="578167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a:t>2</a:t>
            </a:r>
            <a:endParaRPr lang="en-GB" dirty="0"/>
          </a:p>
        </p:txBody>
      </p:sp>
      <p:sp>
        <p:nvSpPr>
          <p:cNvPr id="2" name="Title 1"/>
          <p:cNvSpPr>
            <a:spLocks noGrp="1"/>
          </p:cNvSpPr>
          <p:nvPr>
            <p:ph type="title"/>
          </p:nvPr>
        </p:nvSpPr>
        <p:spPr>
          <a:xfrm>
            <a:off x="284399" y="2851200"/>
            <a:ext cx="4287601" cy="766800"/>
          </a:xfrm>
        </p:spPr>
        <p:txBody>
          <a:bodyPr/>
          <a:lstStyle/>
          <a:p>
            <a:r>
              <a:rPr lang="en-US"/>
              <a:t>Click to edit Master title style</a:t>
            </a:r>
            <a:endParaRPr lang="en-GB"/>
          </a:p>
        </p:txBody>
      </p:sp>
    </p:spTree>
    <p:extLst>
      <p:ext uri="{BB962C8B-B14F-4D97-AF65-F5344CB8AC3E}">
        <p14:creationId xmlns:p14="http://schemas.microsoft.com/office/powerpoint/2010/main" val="2455527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pter with Image">
    <p:spTree>
      <p:nvGrpSpPr>
        <p:cNvPr id="1" name=""/>
        <p:cNvGrpSpPr/>
        <p:nvPr/>
      </p:nvGrpSpPr>
      <p:grpSpPr>
        <a:xfrm>
          <a:off x="0" y="0"/>
          <a:ext cx="0" cy="0"/>
          <a:chOff x="0" y="0"/>
          <a:chExt cx="0" cy="0"/>
        </a:xfrm>
      </p:grpSpPr>
      <p:sp>
        <p:nvSpPr>
          <p:cNvPr id="7" name="Picture Placeholder 6"/>
          <p:cNvSpPr>
            <a:spLocks noGrp="1"/>
          </p:cNvSpPr>
          <p:nvPr>
            <p:ph type="pic" sz="quarter" idx="19"/>
          </p:nvPr>
        </p:nvSpPr>
        <p:spPr>
          <a:xfrm>
            <a:off x="4572000" y="276225"/>
            <a:ext cx="4283074" cy="5294313"/>
          </a:xfrm>
          <a:prstGeom prst="rect">
            <a:avLst/>
          </a:prstGeom>
        </p:spPr>
        <p:txBody>
          <a:bodyPr>
            <a:noAutofit/>
          </a:bodyPr>
          <a:lstStyle/>
          <a:p>
            <a:endParaRPr lang="en-AU" dirty="0"/>
          </a:p>
        </p:txBody>
      </p:sp>
      <p:sp>
        <p:nvSpPr>
          <p:cNvPr id="6" name="Text Placeholder 4"/>
          <p:cNvSpPr>
            <a:spLocks noGrp="1"/>
          </p:cNvSpPr>
          <p:nvPr>
            <p:ph type="body" sz="quarter" idx="2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a:t>2</a:t>
            </a:r>
            <a:endParaRPr lang="en-GB" dirty="0"/>
          </a:p>
        </p:txBody>
      </p:sp>
      <p:sp>
        <p:nvSpPr>
          <p:cNvPr id="2" name="Title 1"/>
          <p:cNvSpPr>
            <a:spLocks noGrp="1"/>
          </p:cNvSpPr>
          <p:nvPr>
            <p:ph type="title"/>
          </p:nvPr>
        </p:nvSpPr>
        <p:spPr>
          <a:xfrm>
            <a:off x="284399" y="2851200"/>
            <a:ext cx="4287601" cy="766800"/>
          </a:xfrm>
        </p:spPr>
        <p:txBody>
          <a:bodyPr/>
          <a:lstStyle/>
          <a:p>
            <a:r>
              <a:rPr lang="en-US"/>
              <a:t>Click to edit Master title style</a:t>
            </a:r>
            <a:endParaRPr lang="en-GB"/>
          </a:p>
        </p:txBody>
      </p:sp>
    </p:spTree>
    <p:extLst>
      <p:ext uri="{BB962C8B-B14F-4D97-AF65-F5344CB8AC3E}">
        <p14:creationId xmlns:p14="http://schemas.microsoft.com/office/powerpoint/2010/main" val="9223992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White)">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a:t>2</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1266610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hapter (Grey)">
    <p:bg>
      <p:bgPr>
        <a:solidFill>
          <a:srgbClr val="333333"/>
        </a:solidFill>
        <a:effectLst/>
      </p:bgPr>
    </p:bg>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solidFill>
                  <a:schemeClr val="bg1"/>
                </a:solidFill>
              </a:defRPr>
            </a:lvl1pPr>
          </a:lstStyle>
          <a:p>
            <a:pPr lvl="0"/>
            <a:r>
              <a:rPr lang="en-US" dirty="0"/>
              <a:t>2</a:t>
            </a:r>
            <a:endParaRPr lang="en-GB"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675762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No Foot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pic>
        <p:nvPicPr>
          <p:cNvPr id="4"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97675" y="6173368"/>
            <a:ext cx="20574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http://www.tns-global.it/assets/images/global/tns-logo.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52933" y="6215797"/>
            <a:ext cx="2227707" cy="262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661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B)">
    <p:spTree>
      <p:nvGrpSpPr>
        <p:cNvPr id="1" name=""/>
        <p:cNvGrpSpPr/>
        <p:nvPr/>
      </p:nvGrpSpPr>
      <p:grpSpPr>
        <a:xfrm>
          <a:off x="0" y="0"/>
          <a:ext cx="0" cy="0"/>
          <a:chOff x="0" y="0"/>
          <a:chExt cx="0" cy="0"/>
        </a:xfrm>
      </p:grpSpPr>
      <p:pic>
        <p:nvPicPr>
          <p:cNvPr id="4" name="Picture 2" descr="C:\Users\AndrewA\Desktop\Email ATT\RGB_MASTER_A0_landscape_02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9570" r="40312" b="-1"/>
          <a:stretch/>
        </p:blipFill>
        <p:spPr bwMode="auto">
          <a:xfrm>
            <a:off x="2400301" y="0"/>
            <a:ext cx="6743700" cy="56282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81813" y="0"/>
            <a:ext cx="4670433" cy="1284971"/>
          </a:xfrm>
        </p:spPr>
        <p:txBody>
          <a:bodyPr/>
          <a:lstStyle/>
          <a:p>
            <a:r>
              <a:rPr lang="en-US" dirty="0"/>
              <a:t>Click to edit Master title style</a:t>
            </a:r>
            <a:endParaRPr lang="en-GB" dirty="0"/>
          </a:p>
        </p:txBody>
      </p:sp>
    </p:spTree>
    <p:extLst>
      <p:ext uri="{BB962C8B-B14F-4D97-AF65-F5344CB8AC3E}">
        <p14:creationId xmlns:p14="http://schemas.microsoft.com/office/powerpoint/2010/main" val="1082339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x1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8569325" cy="4906999"/>
          </a:xfrm>
        </p:spPr>
        <p:txBody>
          <a:bodyPr>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1450043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x1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90700"/>
            <a:ext cx="8569325" cy="4148138"/>
          </a:xfrm>
        </p:spPr>
        <p:txBody>
          <a:bodyPr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Text Placeholder 9"/>
          <p:cNvSpPr>
            <a:spLocks noGrp="1"/>
          </p:cNvSpPr>
          <p:nvPr>
            <p:ph type="body" sz="quarter" idx="15"/>
          </p:nvPr>
        </p:nvSpPr>
        <p:spPr>
          <a:xfrm>
            <a:off x="285750" y="1031839"/>
            <a:ext cx="8569324" cy="758861"/>
          </a:xfrm>
        </p:spPr>
        <p:txBody>
          <a:bodyPr/>
          <a:lstStyle>
            <a:lvl1pPr>
              <a:defRPr b="1"/>
            </a:lvl1pPr>
          </a:lstStyle>
          <a:p>
            <a:pPr lvl="0"/>
            <a:r>
              <a:rPr lang="en-US" dirty="0"/>
              <a:t>Click to edit Master text styles</a:t>
            </a:r>
          </a:p>
        </p:txBody>
      </p:sp>
    </p:spTree>
    <p:extLst>
      <p:ext uri="{BB962C8B-B14F-4D97-AF65-F5344CB8AC3E}">
        <p14:creationId xmlns:p14="http://schemas.microsoft.com/office/powerpoint/2010/main" val="215857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x2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031839"/>
            <a:ext cx="4030663" cy="4916524"/>
          </a:xfrm>
        </p:spPr>
        <p:txBody>
          <a:bodyPr>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Content Placeholder 6"/>
          <p:cNvSpPr>
            <a:spLocks noGrp="1"/>
          </p:cNvSpPr>
          <p:nvPr>
            <p:ph sz="quarter" idx="12"/>
          </p:nvPr>
        </p:nvSpPr>
        <p:spPr>
          <a:xfrm>
            <a:off x="4826000" y="1031839"/>
            <a:ext cx="4029075" cy="4916524"/>
          </a:xfrm>
        </p:spPr>
        <p:txBody>
          <a:bodyPr l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2173750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x2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790699"/>
            <a:ext cx="4030663" cy="4157663"/>
          </a:xfrm>
        </p:spPr>
        <p:txBody>
          <a:bodyPr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Content Placeholder 6"/>
          <p:cNvSpPr>
            <a:spLocks noGrp="1"/>
          </p:cNvSpPr>
          <p:nvPr>
            <p:ph sz="quarter" idx="12"/>
          </p:nvPr>
        </p:nvSpPr>
        <p:spPr>
          <a:xfrm>
            <a:off x="4826000" y="1790699"/>
            <a:ext cx="4029075" cy="4157663"/>
          </a:xfrm>
        </p:spPr>
        <p:txBody>
          <a:bodyPr lIns="0"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Text Placeholder 9"/>
          <p:cNvSpPr>
            <a:spLocks noGrp="1"/>
          </p:cNvSpPr>
          <p:nvPr>
            <p:ph type="body" sz="quarter" idx="15"/>
          </p:nvPr>
        </p:nvSpPr>
        <p:spPr>
          <a:xfrm>
            <a:off x="285749" y="1031839"/>
            <a:ext cx="4030663" cy="758861"/>
          </a:xfrm>
        </p:spPr>
        <p:txBody>
          <a:bodyPr/>
          <a:lstStyle>
            <a:lvl1pPr>
              <a:defRPr sz="1600" b="1"/>
            </a:lvl1pPr>
          </a:lstStyle>
          <a:p>
            <a:pPr lvl="0"/>
            <a:r>
              <a:rPr lang="en-US" dirty="0"/>
              <a:t>Click to edit Master text styles</a:t>
            </a:r>
          </a:p>
        </p:txBody>
      </p:sp>
      <p:sp>
        <p:nvSpPr>
          <p:cNvPr id="11" name="Text Placeholder 9"/>
          <p:cNvSpPr>
            <a:spLocks noGrp="1"/>
          </p:cNvSpPr>
          <p:nvPr>
            <p:ph type="body" sz="quarter" idx="16"/>
          </p:nvPr>
        </p:nvSpPr>
        <p:spPr>
          <a:xfrm>
            <a:off x="4826000" y="1031839"/>
            <a:ext cx="4029074" cy="758861"/>
          </a:xfrm>
        </p:spPr>
        <p:txBody>
          <a:bodyPr lIns="0"/>
          <a:lstStyle>
            <a:lvl1pPr>
              <a:defRPr sz="1600" b="1"/>
            </a:lvl1pPr>
          </a:lstStyle>
          <a:p>
            <a:pPr lvl="0"/>
            <a:r>
              <a:rPr lang="en-US" dirty="0"/>
              <a:t>Click to edit Master text styles</a:t>
            </a:r>
          </a:p>
        </p:txBody>
      </p:sp>
    </p:spTree>
    <p:extLst>
      <p:ext uri="{BB962C8B-B14F-4D97-AF65-F5344CB8AC3E}">
        <p14:creationId xmlns:p14="http://schemas.microsoft.com/office/powerpoint/2010/main" val="1180061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x3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238413" y="1033230"/>
            <a:ext cx="2664000" cy="4916524"/>
          </a:xfrm>
        </p:spPr>
        <p:txBody>
          <a:bodyPr l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6"/>
          <p:cNvSpPr>
            <a:spLocks noGrp="1"/>
          </p:cNvSpPr>
          <p:nvPr>
            <p:ph sz="quarter" idx="17"/>
          </p:nvPr>
        </p:nvSpPr>
        <p:spPr>
          <a:xfrm>
            <a:off x="6191075" y="1036005"/>
            <a:ext cx="2664000" cy="4912358"/>
          </a:xfrm>
        </p:spPr>
        <p:txBody>
          <a:bodyPr l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2664000" cy="4916524"/>
          </a:xfrm>
        </p:spPr>
        <p:txBody>
          <a:bodyPr>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5708800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x3 Box + Title">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238413" y="1788564"/>
            <a:ext cx="2664000" cy="4161189"/>
          </a:xfrm>
        </p:spPr>
        <p:txBody>
          <a:bodyPr lIns="0"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6"/>
          <p:cNvSpPr>
            <a:spLocks noGrp="1"/>
          </p:cNvSpPr>
          <p:nvPr>
            <p:ph sz="quarter" idx="17"/>
          </p:nvPr>
        </p:nvSpPr>
        <p:spPr>
          <a:xfrm>
            <a:off x="6191075" y="1790699"/>
            <a:ext cx="2664000" cy="4157663"/>
          </a:xfrm>
        </p:spPr>
        <p:txBody>
          <a:bodyPr lIns="0"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87173"/>
            <a:ext cx="2664000" cy="4161189"/>
          </a:xfrm>
        </p:spPr>
        <p:txBody>
          <a:bodyPr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Text Placeholder 9"/>
          <p:cNvSpPr>
            <a:spLocks noGrp="1"/>
          </p:cNvSpPr>
          <p:nvPr>
            <p:ph type="body" sz="quarter" idx="15"/>
          </p:nvPr>
        </p:nvSpPr>
        <p:spPr>
          <a:xfrm>
            <a:off x="285750" y="1031839"/>
            <a:ext cx="2664000" cy="758861"/>
          </a:xfrm>
        </p:spPr>
        <p:txBody>
          <a:bodyPr/>
          <a:lstStyle>
            <a:lvl1pPr>
              <a:defRPr sz="1600" b="1"/>
            </a:lvl1pPr>
          </a:lstStyle>
          <a:p>
            <a:pPr lvl="0"/>
            <a:r>
              <a:rPr lang="en-US" dirty="0"/>
              <a:t>Click to edit Master text styles</a:t>
            </a:r>
          </a:p>
        </p:txBody>
      </p:sp>
      <p:sp>
        <p:nvSpPr>
          <p:cNvPr id="11" name="Text Placeholder 9"/>
          <p:cNvSpPr>
            <a:spLocks noGrp="1"/>
          </p:cNvSpPr>
          <p:nvPr>
            <p:ph type="body" sz="quarter" idx="20"/>
          </p:nvPr>
        </p:nvSpPr>
        <p:spPr>
          <a:xfrm>
            <a:off x="3238256" y="1031839"/>
            <a:ext cx="2664000" cy="758861"/>
          </a:xfrm>
        </p:spPr>
        <p:txBody>
          <a:bodyPr lIns="0"/>
          <a:lstStyle>
            <a:lvl1pPr>
              <a:defRPr sz="1600" b="1"/>
            </a:lvl1pPr>
          </a:lstStyle>
          <a:p>
            <a:pPr lvl="0"/>
            <a:r>
              <a:rPr lang="en-US" dirty="0"/>
              <a:t>Click to edit Master text styles</a:t>
            </a:r>
          </a:p>
        </p:txBody>
      </p:sp>
      <p:sp>
        <p:nvSpPr>
          <p:cNvPr id="13" name="Text Placeholder 9"/>
          <p:cNvSpPr>
            <a:spLocks noGrp="1"/>
          </p:cNvSpPr>
          <p:nvPr>
            <p:ph type="body" sz="quarter" idx="21"/>
          </p:nvPr>
        </p:nvSpPr>
        <p:spPr>
          <a:xfrm>
            <a:off x="6190761" y="1039459"/>
            <a:ext cx="2664000" cy="758861"/>
          </a:xfrm>
        </p:spPr>
        <p:txBody>
          <a:bodyPr lIns="0"/>
          <a:lstStyle>
            <a:lvl1pPr>
              <a:defRPr sz="1600" b="1"/>
            </a:lvl1pPr>
          </a:lstStyle>
          <a:p>
            <a:pPr lvl="0"/>
            <a:r>
              <a:rPr lang="en-US" dirty="0"/>
              <a:t>Click to edit Master text styles</a:t>
            </a:r>
          </a:p>
        </p:txBody>
      </p:sp>
    </p:spTree>
    <p:extLst>
      <p:ext uri="{BB962C8B-B14F-4D97-AF65-F5344CB8AC3E}">
        <p14:creationId xmlns:p14="http://schemas.microsoft.com/office/powerpoint/2010/main" val="39948553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x4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4702634" y="1006068"/>
            <a:ext cx="1944000" cy="4939283"/>
          </a:xfrm>
        </p:spPr>
        <p:txBody>
          <a:bodyPr l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6"/>
          <p:cNvSpPr>
            <a:spLocks noGrp="1"/>
          </p:cNvSpPr>
          <p:nvPr>
            <p:ph sz="quarter" idx="17"/>
          </p:nvPr>
        </p:nvSpPr>
        <p:spPr>
          <a:xfrm>
            <a:off x="6911075" y="1008843"/>
            <a:ext cx="1944000" cy="4939283"/>
          </a:xfrm>
        </p:spPr>
        <p:txBody>
          <a:bodyPr l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04677"/>
            <a:ext cx="1944000" cy="4939283"/>
          </a:xfrm>
        </p:spPr>
        <p:txBody>
          <a:bodyPr>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Content Placeholder 6"/>
          <p:cNvSpPr>
            <a:spLocks noGrp="1"/>
          </p:cNvSpPr>
          <p:nvPr>
            <p:ph sz="quarter" idx="19"/>
          </p:nvPr>
        </p:nvSpPr>
        <p:spPr>
          <a:xfrm>
            <a:off x="2494192" y="1004677"/>
            <a:ext cx="1944000" cy="4939283"/>
          </a:xfrm>
        </p:spPr>
        <p:txBody>
          <a:bodyPr>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0253670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x4 Box + Title">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2494192" y="1789307"/>
            <a:ext cx="1944000" cy="4158819"/>
          </a:xfrm>
        </p:spPr>
        <p:txBody>
          <a:bodyPr lIns="0"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6"/>
          <p:cNvSpPr>
            <a:spLocks noGrp="1"/>
          </p:cNvSpPr>
          <p:nvPr>
            <p:ph sz="quarter" idx="17"/>
          </p:nvPr>
        </p:nvSpPr>
        <p:spPr>
          <a:xfrm>
            <a:off x="6911075" y="1789307"/>
            <a:ext cx="1944000" cy="4158819"/>
          </a:xfrm>
        </p:spPr>
        <p:txBody>
          <a:bodyPr lIns="0"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89307"/>
            <a:ext cx="1944000" cy="4158819"/>
          </a:xfrm>
        </p:spPr>
        <p:txBody>
          <a:bodyPr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Text Placeholder 9"/>
          <p:cNvSpPr>
            <a:spLocks noGrp="1"/>
          </p:cNvSpPr>
          <p:nvPr>
            <p:ph type="body" sz="quarter" idx="15"/>
          </p:nvPr>
        </p:nvSpPr>
        <p:spPr>
          <a:xfrm>
            <a:off x="285750" y="1033975"/>
            <a:ext cx="1944000" cy="758861"/>
          </a:xfrm>
        </p:spPr>
        <p:txBody>
          <a:bodyPr/>
          <a:lstStyle>
            <a:lvl1pPr>
              <a:defRPr sz="1600" b="1"/>
            </a:lvl1pPr>
          </a:lstStyle>
          <a:p>
            <a:pPr lvl="0"/>
            <a:r>
              <a:rPr lang="en-US" dirty="0"/>
              <a:t>Click to edit</a:t>
            </a:r>
          </a:p>
        </p:txBody>
      </p:sp>
      <p:sp>
        <p:nvSpPr>
          <p:cNvPr id="11" name="Text Placeholder 9"/>
          <p:cNvSpPr>
            <a:spLocks noGrp="1"/>
          </p:cNvSpPr>
          <p:nvPr>
            <p:ph type="body" sz="quarter" idx="20"/>
          </p:nvPr>
        </p:nvSpPr>
        <p:spPr>
          <a:xfrm>
            <a:off x="2494087" y="1033975"/>
            <a:ext cx="1944000" cy="758861"/>
          </a:xfrm>
        </p:spPr>
        <p:txBody>
          <a:bodyPr lIns="0"/>
          <a:lstStyle>
            <a:lvl1pPr>
              <a:defRPr sz="1600" b="1"/>
            </a:lvl1pPr>
          </a:lstStyle>
          <a:p>
            <a:pPr lvl="0"/>
            <a:r>
              <a:rPr lang="en-US" dirty="0"/>
              <a:t>Click to edit</a:t>
            </a:r>
          </a:p>
        </p:txBody>
      </p:sp>
      <p:sp>
        <p:nvSpPr>
          <p:cNvPr id="13" name="Text Placeholder 9"/>
          <p:cNvSpPr>
            <a:spLocks noGrp="1"/>
          </p:cNvSpPr>
          <p:nvPr>
            <p:ph type="body" sz="quarter" idx="21"/>
          </p:nvPr>
        </p:nvSpPr>
        <p:spPr>
          <a:xfrm>
            <a:off x="6910761" y="1039459"/>
            <a:ext cx="1944000" cy="758861"/>
          </a:xfrm>
        </p:spPr>
        <p:txBody>
          <a:bodyPr lIns="0"/>
          <a:lstStyle>
            <a:lvl1pPr>
              <a:defRPr sz="1600" b="1"/>
            </a:lvl1pPr>
          </a:lstStyle>
          <a:p>
            <a:pPr lvl="0"/>
            <a:r>
              <a:rPr lang="en-US" dirty="0"/>
              <a:t>Click to edit</a:t>
            </a:r>
          </a:p>
        </p:txBody>
      </p:sp>
      <p:sp>
        <p:nvSpPr>
          <p:cNvPr id="14" name="Content Placeholder 6"/>
          <p:cNvSpPr>
            <a:spLocks noGrp="1"/>
          </p:cNvSpPr>
          <p:nvPr>
            <p:ph sz="quarter" idx="22"/>
          </p:nvPr>
        </p:nvSpPr>
        <p:spPr>
          <a:xfrm>
            <a:off x="4702634" y="1789307"/>
            <a:ext cx="1944000" cy="4158819"/>
          </a:xfrm>
        </p:spPr>
        <p:txBody>
          <a:bodyPr lIns="0"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5" name="Text Placeholder 9"/>
          <p:cNvSpPr>
            <a:spLocks noGrp="1"/>
          </p:cNvSpPr>
          <p:nvPr>
            <p:ph type="body" sz="quarter" idx="23"/>
          </p:nvPr>
        </p:nvSpPr>
        <p:spPr>
          <a:xfrm>
            <a:off x="4702424" y="1039459"/>
            <a:ext cx="1944000" cy="758861"/>
          </a:xfrm>
        </p:spPr>
        <p:txBody>
          <a:bodyPr lIns="0"/>
          <a:lstStyle>
            <a:lvl1pPr>
              <a:defRPr sz="1600" b="1"/>
            </a:lvl1pPr>
          </a:lstStyle>
          <a:p>
            <a:pPr lvl="0"/>
            <a:r>
              <a:rPr lang="en-US" dirty="0"/>
              <a:t>Click to edit</a:t>
            </a:r>
          </a:p>
        </p:txBody>
      </p:sp>
    </p:spTree>
    <p:extLst>
      <p:ext uri="{BB962C8B-B14F-4D97-AF65-F5344CB8AC3E}">
        <p14:creationId xmlns:p14="http://schemas.microsoft.com/office/powerpoint/2010/main" val="3141880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ovie - Placeho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6" name="Media Placeholder 4"/>
          <p:cNvSpPr>
            <a:spLocks noGrp="1"/>
          </p:cNvSpPr>
          <p:nvPr>
            <p:ph type="media" sz="quarter" idx="11" hasCustomPrompt="1"/>
          </p:nvPr>
        </p:nvSpPr>
        <p:spPr>
          <a:xfrm>
            <a:off x="285750" y="1285875"/>
            <a:ext cx="8569325" cy="4284663"/>
          </a:xfrm>
          <a:solidFill>
            <a:schemeClr val="bg1">
              <a:lumMod val="50000"/>
            </a:schemeClr>
          </a:solidFill>
        </p:spPr>
        <p:txBody>
          <a:bodyPr anchor="ctr"/>
          <a:lstStyle>
            <a:lvl1pPr algn="ctr">
              <a:defRPr>
                <a:solidFill>
                  <a:schemeClr val="bg1"/>
                </a:solidFill>
              </a:defRPr>
            </a:lvl1pPr>
          </a:lstStyle>
          <a:p>
            <a:r>
              <a:rPr lang="en-AU" dirty="0"/>
              <a:t>Click to insert movie…</a:t>
            </a:r>
          </a:p>
        </p:txBody>
      </p:sp>
    </p:spTree>
    <p:extLst>
      <p:ext uri="{BB962C8B-B14F-4D97-AF65-F5344CB8AC3E}">
        <p14:creationId xmlns:p14="http://schemas.microsoft.com/office/powerpoint/2010/main" val="42830679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ovie - Full Scre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5" name="Media Placeholder 4"/>
          <p:cNvSpPr>
            <a:spLocks noGrp="1"/>
          </p:cNvSpPr>
          <p:nvPr>
            <p:ph type="media" sz="quarter" idx="11" hasCustomPrompt="1"/>
          </p:nvPr>
        </p:nvSpPr>
        <p:spPr>
          <a:xfrm>
            <a:off x="0" y="0"/>
            <a:ext cx="9144000" cy="6858000"/>
          </a:xfrm>
          <a:solidFill>
            <a:schemeClr val="bg1">
              <a:lumMod val="50000"/>
            </a:schemeClr>
          </a:solidFill>
        </p:spPr>
        <p:txBody>
          <a:bodyPr anchor="ctr"/>
          <a:lstStyle>
            <a:lvl1pPr algn="ctr">
              <a:defRPr>
                <a:solidFill>
                  <a:schemeClr val="bg1"/>
                </a:solidFill>
              </a:defRPr>
            </a:lvl1pPr>
          </a:lstStyle>
          <a:p>
            <a:r>
              <a:rPr lang="en-AU" dirty="0"/>
              <a:t>Click to insert movie…</a:t>
            </a:r>
          </a:p>
        </p:txBody>
      </p:sp>
    </p:spTree>
    <p:extLst>
      <p:ext uri="{BB962C8B-B14F-4D97-AF65-F5344CB8AC3E}">
        <p14:creationId xmlns:p14="http://schemas.microsoft.com/office/powerpoint/2010/main" val="2710633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
    <p:spTree>
      <p:nvGrpSpPr>
        <p:cNvPr id="1" name=""/>
        <p:cNvGrpSpPr/>
        <p:nvPr/>
      </p:nvGrpSpPr>
      <p:grpSpPr>
        <a:xfrm>
          <a:off x="0" y="0"/>
          <a:ext cx="0" cy="0"/>
          <a:chOff x="0" y="0"/>
          <a:chExt cx="0" cy="0"/>
        </a:xfrm>
      </p:grpSpPr>
      <p:pic>
        <p:nvPicPr>
          <p:cNvPr id="4" name="Picture 2" descr="C:\Users\AndrewA\Desktop\Email ATT\RGB_MASTER_A0_longlandscap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4610" r="19388" b="9440"/>
          <a:stretch/>
        </p:blipFill>
        <p:spPr bwMode="auto">
          <a:xfrm>
            <a:off x="877888" y="0"/>
            <a:ext cx="8266112" cy="550848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281813" y="0"/>
            <a:ext cx="7051494" cy="1284971"/>
          </a:xfrm>
        </p:spPr>
        <p:txBody>
          <a:bodyPr/>
          <a:lstStyle/>
          <a:p>
            <a:r>
              <a:rPr lang="en-US" dirty="0"/>
              <a:t>Click to edit Master title style</a:t>
            </a:r>
            <a:endParaRPr lang="en-GB" dirty="0"/>
          </a:p>
        </p:txBody>
      </p:sp>
    </p:spTree>
    <p:extLst>
      <p:ext uri="{BB962C8B-B14F-4D97-AF65-F5344CB8AC3E}">
        <p14:creationId xmlns:p14="http://schemas.microsoft.com/office/powerpoint/2010/main" val="37530052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Tree>
    <p:extLst>
      <p:ext uri="{BB962C8B-B14F-4D97-AF65-F5344CB8AC3E}">
        <p14:creationId xmlns:p14="http://schemas.microsoft.com/office/powerpoint/2010/main" val="36219360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hapter (G)">
    <p:spTree>
      <p:nvGrpSpPr>
        <p:cNvPr id="1" name=""/>
        <p:cNvGrpSpPr/>
        <p:nvPr/>
      </p:nvGrpSpPr>
      <p:grpSpPr>
        <a:xfrm>
          <a:off x="0" y="0"/>
          <a:ext cx="0" cy="0"/>
          <a:chOff x="0" y="0"/>
          <a:chExt cx="0" cy="0"/>
        </a:xfrm>
      </p:grpSpPr>
      <p:pic>
        <p:nvPicPr>
          <p:cNvPr id="5" name="Picture 2" descr="C:\Users\AndrewA\Desktop\Email ATT\RGB_MASTER_A0_squar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6485" t="2596" r="19349" b="898"/>
          <a:stretch/>
        </p:blipFill>
        <p:spPr bwMode="auto">
          <a:xfrm>
            <a:off x="3286912" y="1"/>
            <a:ext cx="5857087" cy="578167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4"/>
          <p:cNvSpPr>
            <a:spLocks noGrp="1"/>
          </p:cNvSpPr>
          <p:nvPr>
            <p:ph type="body" sz="quarter" idx="10" hasCustomPrompt="1"/>
          </p:nvPr>
        </p:nvSpPr>
        <p:spPr>
          <a:xfrm>
            <a:off x="285750" y="1821424"/>
            <a:ext cx="775368" cy="1274762"/>
          </a:xfrm>
          <a:prstGeom prst="rect">
            <a:avLst/>
          </a:prstGeom>
        </p:spPr>
        <p:txBody>
          <a:bodyPr vert="horz" lIns="0" tIns="251975" rIns="0" bIns="0" rtlCol="0" anchor="ctr" anchorCtr="0">
            <a:noAutofit/>
          </a:bodyPr>
          <a:lstStyle>
            <a:lvl1pPr>
              <a:defRPr lang="en-GB" sz="4400" b="0" dirty="0"/>
            </a:lvl1pPr>
          </a:lstStyle>
          <a:p>
            <a:pPr lvl="0"/>
            <a:r>
              <a:rPr lang="en-US" dirty="0"/>
              <a:t>2</a:t>
            </a:r>
            <a:endParaRPr lang="en-GB" dirty="0"/>
          </a:p>
        </p:txBody>
      </p:sp>
      <p:sp>
        <p:nvSpPr>
          <p:cNvPr id="2" name="Title 1"/>
          <p:cNvSpPr>
            <a:spLocks noGrp="1"/>
          </p:cNvSpPr>
          <p:nvPr>
            <p:ph type="title"/>
          </p:nvPr>
        </p:nvSpPr>
        <p:spPr>
          <a:xfrm>
            <a:off x="284400" y="2851200"/>
            <a:ext cx="4287601" cy="766800"/>
          </a:xfrm>
        </p:spPr>
        <p:txBody>
          <a:bodyPr/>
          <a:lstStyle/>
          <a:p>
            <a:r>
              <a:rPr lang="en-US"/>
              <a:t>Click to edit Master title style</a:t>
            </a:r>
            <a:endParaRPr lang="en-GB"/>
          </a:p>
        </p:txBody>
      </p:sp>
    </p:spTree>
    <p:extLst>
      <p:ext uri="{BB962C8B-B14F-4D97-AF65-F5344CB8AC3E}">
        <p14:creationId xmlns:p14="http://schemas.microsoft.com/office/powerpoint/2010/main" val="2385938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x1 Box (Grey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8569325" cy="4906999"/>
          </a:xfrm>
        </p:spPr>
        <p:txBody>
          <a:bodyPr>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Text Placeholder 9"/>
          <p:cNvSpPr>
            <a:spLocks noGrp="1"/>
          </p:cNvSpPr>
          <p:nvPr>
            <p:ph type="body" sz="quarter" idx="16" hasCustomPrompt="1"/>
          </p:nvPr>
        </p:nvSpPr>
        <p:spPr>
          <a:xfrm>
            <a:off x="1292225" y="5570538"/>
            <a:ext cx="7562850" cy="368300"/>
          </a:xfrm>
        </p:spPr>
        <p:txBody>
          <a:bodyPr lIns="0" tIns="0" rIns="0" bIns="108000" anchor="b">
            <a:noAutofit/>
          </a:bodyPr>
          <a:lstStyle>
            <a:lvl1pPr>
              <a:defRPr sz="600" b="0">
                <a:solidFill>
                  <a:srgbClr val="333333"/>
                </a:solidFill>
              </a:defRPr>
            </a:lvl1pPr>
            <a:lvl2pPr>
              <a:defRPr sz="600"/>
            </a:lvl2pPr>
            <a:lvl3pPr>
              <a:defRPr sz="600"/>
            </a:lvl3pPr>
            <a:lvl4pPr>
              <a:defRPr sz="600"/>
            </a:lvl4pPr>
            <a:lvl5pPr>
              <a:defRPr sz="600"/>
            </a:lvl5pPr>
          </a:lstStyle>
          <a:p>
            <a:pPr lvl="0"/>
            <a:r>
              <a:rPr lang="en-US" dirty="0"/>
              <a:t>SOURCE:</a:t>
            </a:r>
          </a:p>
        </p:txBody>
      </p:sp>
    </p:spTree>
    <p:extLst>
      <p:ext uri="{BB962C8B-B14F-4D97-AF65-F5344CB8AC3E}">
        <p14:creationId xmlns:p14="http://schemas.microsoft.com/office/powerpoint/2010/main" val="21666414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x1 Box + Title (Grey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90700"/>
            <a:ext cx="8569325" cy="4148138"/>
          </a:xfrm>
        </p:spPr>
        <p:txBody>
          <a:bodyPr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Text Placeholder 9"/>
          <p:cNvSpPr>
            <a:spLocks noGrp="1"/>
          </p:cNvSpPr>
          <p:nvPr>
            <p:ph type="body" sz="quarter" idx="15"/>
          </p:nvPr>
        </p:nvSpPr>
        <p:spPr>
          <a:xfrm>
            <a:off x="285750" y="1031839"/>
            <a:ext cx="8569324" cy="758861"/>
          </a:xfrm>
        </p:spPr>
        <p:txBody>
          <a:bodyPr/>
          <a:lstStyle>
            <a:lvl1pPr>
              <a:defRPr b="1"/>
            </a:lvl1pPr>
          </a:lstStyle>
          <a:p>
            <a:pPr lvl="0"/>
            <a:r>
              <a:rPr lang="en-US" dirty="0"/>
              <a:t>Click to edit Master text styles</a:t>
            </a:r>
          </a:p>
        </p:txBody>
      </p:sp>
      <p:sp>
        <p:nvSpPr>
          <p:cNvPr id="10" name="Text Placeholder 9"/>
          <p:cNvSpPr>
            <a:spLocks noGrp="1"/>
          </p:cNvSpPr>
          <p:nvPr>
            <p:ph type="body" sz="quarter" idx="16" hasCustomPrompt="1"/>
          </p:nvPr>
        </p:nvSpPr>
        <p:spPr>
          <a:xfrm>
            <a:off x="1292225" y="5570538"/>
            <a:ext cx="7562850" cy="368300"/>
          </a:xfrm>
        </p:spPr>
        <p:txBody>
          <a:bodyPr lIns="0" tIns="0" rIns="0" bIns="108000" anchor="b">
            <a:noAutofit/>
          </a:bodyPr>
          <a:lstStyle>
            <a:lvl1pPr>
              <a:defRPr sz="600" b="0">
                <a:solidFill>
                  <a:srgbClr val="333333"/>
                </a:solidFill>
              </a:defRPr>
            </a:lvl1pPr>
            <a:lvl2pPr>
              <a:defRPr sz="600"/>
            </a:lvl2pPr>
            <a:lvl3pPr>
              <a:defRPr sz="600"/>
            </a:lvl3pPr>
            <a:lvl4pPr>
              <a:defRPr sz="600"/>
            </a:lvl4pPr>
            <a:lvl5pPr>
              <a:defRPr sz="600"/>
            </a:lvl5pPr>
          </a:lstStyle>
          <a:p>
            <a:pPr lvl="0"/>
            <a:r>
              <a:rPr lang="en-US" dirty="0"/>
              <a:t>SOURCE:</a:t>
            </a:r>
          </a:p>
        </p:txBody>
      </p:sp>
    </p:spTree>
    <p:extLst>
      <p:ext uri="{BB962C8B-B14F-4D97-AF65-F5344CB8AC3E}">
        <p14:creationId xmlns:p14="http://schemas.microsoft.com/office/powerpoint/2010/main" val="5571393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x2 Box (Grey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031839"/>
            <a:ext cx="4030663" cy="4916524"/>
          </a:xfrm>
        </p:spPr>
        <p:txBody>
          <a:bodyPr>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Content Placeholder 6"/>
          <p:cNvSpPr>
            <a:spLocks noGrp="1"/>
          </p:cNvSpPr>
          <p:nvPr>
            <p:ph sz="quarter" idx="12"/>
          </p:nvPr>
        </p:nvSpPr>
        <p:spPr>
          <a:xfrm>
            <a:off x="4826000" y="1031839"/>
            <a:ext cx="4029075" cy="4916524"/>
          </a:xfrm>
        </p:spPr>
        <p:txBody>
          <a:bodyPr l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2" name="Text Placeholder 9"/>
          <p:cNvSpPr>
            <a:spLocks noGrp="1"/>
          </p:cNvSpPr>
          <p:nvPr>
            <p:ph type="body" sz="quarter" idx="17" hasCustomPrompt="1"/>
          </p:nvPr>
        </p:nvSpPr>
        <p:spPr>
          <a:xfrm>
            <a:off x="1292225" y="5570538"/>
            <a:ext cx="7562850" cy="368300"/>
          </a:xfrm>
        </p:spPr>
        <p:txBody>
          <a:bodyPr lIns="0" tIns="0" rIns="0" bIns="108000" anchor="b">
            <a:noAutofit/>
          </a:bodyPr>
          <a:lstStyle>
            <a:lvl1pPr>
              <a:defRPr sz="600" b="0">
                <a:solidFill>
                  <a:srgbClr val="333333"/>
                </a:solidFill>
              </a:defRPr>
            </a:lvl1pPr>
            <a:lvl2pPr>
              <a:defRPr sz="600"/>
            </a:lvl2pPr>
            <a:lvl3pPr>
              <a:defRPr sz="600"/>
            </a:lvl3pPr>
            <a:lvl4pPr>
              <a:defRPr sz="600"/>
            </a:lvl4pPr>
            <a:lvl5pPr>
              <a:defRPr sz="600"/>
            </a:lvl5pPr>
          </a:lstStyle>
          <a:p>
            <a:pPr lvl="0"/>
            <a:r>
              <a:rPr lang="en-US" dirty="0"/>
              <a:t>SOURCE:</a:t>
            </a:r>
          </a:p>
        </p:txBody>
      </p:sp>
    </p:spTree>
    <p:extLst>
      <p:ext uri="{BB962C8B-B14F-4D97-AF65-F5344CB8AC3E}">
        <p14:creationId xmlns:p14="http://schemas.microsoft.com/office/powerpoint/2010/main" val="5793259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x2 Box + Title (Grey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790699"/>
            <a:ext cx="4030663" cy="4157663"/>
          </a:xfrm>
        </p:spPr>
        <p:txBody>
          <a:bodyPr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Content Placeholder 6"/>
          <p:cNvSpPr>
            <a:spLocks noGrp="1"/>
          </p:cNvSpPr>
          <p:nvPr>
            <p:ph sz="quarter" idx="12"/>
          </p:nvPr>
        </p:nvSpPr>
        <p:spPr>
          <a:xfrm>
            <a:off x="4826000" y="1790699"/>
            <a:ext cx="4029075" cy="4157663"/>
          </a:xfrm>
        </p:spPr>
        <p:txBody>
          <a:bodyPr lIns="0"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Text Placeholder 9"/>
          <p:cNvSpPr>
            <a:spLocks noGrp="1"/>
          </p:cNvSpPr>
          <p:nvPr>
            <p:ph type="body" sz="quarter" idx="15"/>
          </p:nvPr>
        </p:nvSpPr>
        <p:spPr>
          <a:xfrm>
            <a:off x="285749" y="1031839"/>
            <a:ext cx="4030663" cy="758861"/>
          </a:xfrm>
        </p:spPr>
        <p:txBody>
          <a:bodyPr/>
          <a:lstStyle>
            <a:lvl1pPr>
              <a:defRPr sz="1600" b="1"/>
            </a:lvl1pPr>
          </a:lstStyle>
          <a:p>
            <a:pPr lvl="0"/>
            <a:r>
              <a:rPr lang="en-US" dirty="0"/>
              <a:t>Click to edit Master text styles</a:t>
            </a:r>
          </a:p>
        </p:txBody>
      </p:sp>
      <p:sp>
        <p:nvSpPr>
          <p:cNvPr id="11" name="Text Placeholder 9"/>
          <p:cNvSpPr>
            <a:spLocks noGrp="1"/>
          </p:cNvSpPr>
          <p:nvPr>
            <p:ph type="body" sz="quarter" idx="16"/>
          </p:nvPr>
        </p:nvSpPr>
        <p:spPr>
          <a:xfrm>
            <a:off x="4826000" y="1031839"/>
            <a:ext cx="4029074" cy="758861"/>
          </a:xfrm>
        </p:spPr>
        <p:txBody>
          <a:bodyPr lIns="0"/>
          <a:lstStyle>
            <a:lvl1pPr>
              <a:defRPr sz="1600" b="1"/>
            </a:lvl1pPr>
          </a:lstStyle>
          <a:p>
            <a:pPr lvl="0"/>
            <a:r>
              <a:rPr lang="en-US" dirty="0"/>
              <a:t>Click to edit Master text styles</a:t>
            </a:r>
          </a:p>
        </p:txBody>
      </p:sp>
      <p:sp>
        <p:nvSpPr>
          <p:cNvPr id="12" name="Text Placeholder 9"/>
          <p:cNvSpPr>
            <a:spLocks noGrp="1"/>
          </p:cNvSpPr>
          <p:nvPr>
            <p:ph type="body" sz="quarter" idx="17"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a:t>SOURCE:</a:t>
            </a:r>
          </a:p>
        </p:txBody>
      </p:sp>
    </p:spTree>
    <p:extLst>
      <p:ext uri="{BB962C8B-B14F-4D97-AF65-F5344CB8AC3E}">
        <p14:creationId xmlns:p14="http://schemas.microsoft.com/office/powerpoint/2010/main" val="2692782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x3 Box (Grey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238413" y="1033230"/>
            <a:ext cx="2664000" cy="4916524"/>
          </a:xfrm>
        </p:spPr>
        <p:txBody>
          <a:bodyPr l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6"/>
          <p:cNvSpPr>
            <a:spLocks noGrp="1"/>
          </p:cNvSpPr>
          <p:nvPr>
            <p:ph sz="quarter" idx="17"/>
          </p:nvPr>
        </p:nvSpPr>
        <p:spPr>
          <a:xfrm>
            <a:off x="6191075" y="1036005"/>
            <a:ext cx="2664000" cy="4912358"/>
          </a:xfrm>
        </p:spPr>
        <p:txBody>
          <a:bodyPr l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2664000" cy="4916524"/>
          </a:xfrm>
        </p:spPr>
        <p:txBody>
          <a:bodyPr>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2" name="Text Placeholder 9"/>
          <p:cNvSpPr>
            <a:spLocks noGrp="1"/>
          </p:cNvSpPr>
          <p:nvPr>
            <p:ph type="body" sz="quarter" idx="18"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a:t>SOURCE:</a:t>
            </a:r>
          </a:p>
        </p:txBody>
      </p:sp>
    </p:spTree>
    <p:extLst>
      <p:ext uri="{BB962C8B-B14F-4D97-AF65-F5344CB8AC3E}">
        <p14:creationId xmlns:p14="http://schemas.microsoft.com/office/powerpoint/2010/main" val="16610951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x3 Box + Title (Grey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238413" y="1788564"/>
            <a:ext cx="2664000" cy="4161189"/>
          </a:xfrm>
        </p:spPr>
        <p:txBody>
          <a:bodyPr lIns="0"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6"/>
          <p:cNvSpPr>
            <a:spLocks noGrp="1"/>
          </p:cNvSpPr>
          <p:nvPr>
            <p:ph sz="quarter" idx="17"/>
          </p:nvPr>
        </p:nvSpPr>
        <p:spPr>
          <a:xfrm>
            <a:off x="6191075" y="1790699"/>
            <a:ext cx="2664000" cy="4157663"/>
          </a:xfrm>
        </p:spPr>
        <p:txBody>
          <a:bodyPr lIns="0"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87173"/>
            <a:ext cx="2664000" cy="4161189"/>
          </a:xfrm>
        </p:spPr>
        <p:txBody>
          <a:bodyPr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Text Placeholder 9"/>
          <p:cNvSpPr>
            <a:spLocks noGrp="1"/>
          </p:cNvSpPr>
          <p:nvPr>
            <p:ph type="body" sz="quarter" idx="15"/>
          </p:nvPr>
        </p:nvSpPr>
        <p:spPr>
          <a:xfrm>
            <a:off x="285750" y="1031839"/>
            <a:ext cx="2664000" cy="758861"/>
          </a:xfrm>
        </p:spPr>
        <p:txBody>
          <a:bodyPr/>
          <a:lstStyle>
            <a:lvl1pPr>
              <a:defRPr sz="1600" b="1"/>
            </a:lvl1pPr>
          </a:lstStyle>
          <a:p>
            <a:pPr lvl="0"/>
            <a:r>
              <a:rPr lang="en-US" dirty="0"/>
              <a:t>Click to edit Master text styles</a:t>
            </a:r>
          </a:p>
        </p:txBody>
      </p:sp>
      <p:sp>
        <p:nvSpPr>
          <p:cNvPr id="12" name="Text Placeholder 9"/>
          <p:cNvSpPr>
            <a:spLocks noGrp="1"/>
          </p:cNvSpPr>
          <p:nvPr>
            <p:ph type="body" sz="quarter" idx="18"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a:t>SOURCE:</a:t>
            </a:r>
          </a:p>
        </p:txBody>
      </p:sp>
      <p:sp>
        <p:nvSpPr>
          <p:cNvPr id="11" name="Text Placeholder 9"/>
          <p:cNvSpPr>
            <a:spLocks noGrp="1"/>
          </p:cNvSpPr>
          <p:nvPr>
            <p:ph type="body" sz="quarter" idx="20"/>
          </p:nvPr>
        </p:nvSpPr>
        <p:spPr>
          <a:xfrm>
            <a:off x="3238256" y="1031839"/>
            <a:ext cx="2664000" cy="758861"/>
          </a:xfrm>
        </p:spPr>
        <p:txBody>
          <a:bodyPr lIns="0"/>
          <a:lstStyle>
            <a:lvl1pPr>
              <a:defRPr sz="1600" b="1"/>
            </a:lvl1pPr>
          </a:lstStyle>
          <a:p>
            <a:pPr lvl="0"/>
            <a:r>
              <a:rPr lang="en-US" dirty="0"/>
              <a:t>Click to edit Master text styles</a:t>
            </a:r>
          </a:p>
        </p:txBody>
      </p:sp>
      <p:sp>
        <p:nvSpPr>
          <p:cNvPr id="13" name="Text Placeholder 9"/>
          <p:cNvSpPr>
            <a:spLocks noGrp="1"/>
          </p:cNvSpPr>
          <p:nvPr>
            <p:ph type="body" sz="quarter" idx="21"/>
          </p:nvPr>
        </p:nvSpPr>
        <p:spPr>
          <a:xfrm>
            <a:off x="6190761" y="1039459"/>
            <a:ext cx="2664000" cy="758861"/>
          </a:xfrm>
        </p:spPr>
        <p:txBody>
          <a:bodyPr lIns="0"/>
          <a:lstStyle>
            <a:lvl1pPr>
              <a:defRPr sz="1600" b="1"/>
            </a:lvl1pPr>
          </a:lstStyle>
          <a:p>
            <a:pPr lvl="0"/>
            <a:r>
              <a:rPr lang="en-US" dirty="0"/>
              <a:t>Click to edit Master text styles</a:t>
            </a:r>
          </a:p>
        </p:txBody>
      </p:sp>
    </p:spTree>
    <p:extLst>
      <p:ext uri="{BB962C8B-B14F-4D97-AF65-F5344CB8AC3E}">
        <p14:creationId xmlns:p14="http://schemas.microsoft.com/office/powerpoint/2010/main" val="25526955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x4 Box (Grey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4702634" y="1006068"/>
            <a:ext cx="1944000" cy="4939283"/>
          </a:xfrm>
        </p:spPr>
        <p:txBody>
          <a:bodyPr l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6"/>
          <p:cNvSpPr>
            <a:spLocks noGrp="1"/>
          </p:cNvSpPr>
          <p:nvPr>
            <p:ph sz="quarter" idx="17"/>
          </p:nvPr>
        </p:nvSpPr>
        <p:spPr>
          <a:xfrm>
            <a:off x="6911075" y="1008843"/>
            <a:ext cx="1944000" cy="4939283"/>
          </a:xfrm>
        </p:spPr>
        <p:txBody>
          <a:bodyPr l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04677"/>
            <a:ext cx="1944000" cy="4939283"/>
          </a:xfrm>
        </p:spPr>
        <p:txBody>
          <a:bodyPr>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2" name="Text Placeholder 9"/>
          <p:cNvSpPr>
            <a:spLocks noGrp="1"/>
          </p:cNvSpPr>
          <p:nvPr>
            <p:ph type="body" sz="quarter" idx="18"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a:t>SOURCE:</a:t>
            </a:r>
          </a:p>
        </p:txBody>
      </p:sp>
      <p:sp>
        <p:nvSpPr>
          <p:cNvPr id="10" name="Content Placeholder 6"/>
          <p:cNvSpPr>
            <a:spLocks noGrp="1"/>
          </p:cNvSpPr>
          <p:nvPr>
            <p:ph sz="quarter" idx="19"/>
          </p:nvPr>
        </p:nvSpPr>
        <p:spPr>
          <a:xfrm>
            <a:off x="2494192" y="1004677"/>
            <a:ext cx="1944000" cy="4939283"/>
          </a:xfrm>
        </p:spPr>
        <p:txBody>
          <a:bodyPr>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9304457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x4 Box + Title (Grey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2494192" y="1789307"/>
            <a:ext cx="1944000" cy="4158819"/>
          </a:xfrm>
        </p:spPr>
        <p:txBody>
          <a:bodyPr lIns="0"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6"/>
          <p:cNvSpPr>
            <a:spLocks noGrp="1"/>
          </p:cNvSpPr>
          <p:nvPr>
            <p:ph sz="quarter" idx="17"/>
          </p:nvPr>
        </p:nvSpPr>
        <p:spPr>
          <a:xfrm>
            <a:off x="6911075" y="1789307"/>
            <a:ext cx="1944000" cy="4158819"/>
          </a:xfrm>
        </p:spPr>
        <p:txBody>
          <a:bodyPr lIns="0"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89307"/>
            <a:ext cx="1944000" cy="4158819"/>
          </a:xfrm>
        </p:spPr>
        <p:txBody>
          <a:bodyPr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Text Placeholder 9"/>
          <p:cNvSpPr>
            <a:spLocks noGrp="1"/>
          </p:cNvSpPr>
          <p:nvPr>
            <p:ph type="body" sz="quarter" idx="15"/>
          </p:nvPr>
        </p:nvSpPr>
        <p:spPr>
          <a:xfrm>
            <a:off x="285750" y="1033975"/>
            <a:ext cx="1944000" cy="758861"/>
          </a:xfrm>
        </p:spPr>
        <p:txBody>
          <a:bodyPr/>
          <a:lstStyle>
            <a:lvl1pPr>
              <a:defRPr sz="1600" b="1"/>
            </a:lvl1pPr>
          </a:lstStyle>
          <a:p>
            <a:pPr lvl="0"/>
            <a:r>
              <a:rPr lang="en-US" dirty="0"/>
              <a:t>Click to edit</a:t>
            </a:r>
          </a:p>
        </p:txBody>
      </p:sp>
      <p:sp>
        <p:nvSpPr>
          <p:cNvPr id="12" name="Text Placeholder 9"/>
          <p:cNvSpPr>
            <a:spLocks noGrp="1"/>
          </p:cNvSpPr>
          <p:nvPr>
            <p:ph type="body" sz="quarter" idx="18"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a:t>SOURCE:</a:t>
            </a:r>
          </a:p>
        </p:txBody>
      </p:sp>
      <p:sp>
        <p:nvSpPr>
          <p:cNvPr id="11" name="Text Placeholder 9"/>
          <p:cNvSpPr>
            <a:spLocks noGrp="1"/>
          </p:cNvSpPr>
          <p:nvPr>
            <p:ph type="body" sz="quarter" idx="20"/>
          </p:nvPr>
        </p:nvSpPr>
        <p:spPr>
          <a:xfrm>
            <a:off x="2494087" y="1033975"/>
            <a:ext cx="1944000" cy="758861"/>
          </a:xfrm>
        </p:spPr>
        <p:txBody>
          <a:bodyPr lIns="0"/>
          <a:lstStyle>
            <a:lvl1pPr>
              <a:defRPr sz="1600" b="1"/>
            </a:lvl1pPr>
          </a:lstStyle>
          <a:p>
            <a:pPr lvl="0"/>
            <a:r>
              <a:rPr lang="en-US" dirty="0"/>
              <a:t>Click to edit</a:t>
            </a:r>
          </a:p>
        </p:txBody>
      </p:sp>
      <p:sp>
        <p:nvSpPr>
          <p:cNvPr id="13" name="Text Placeholder 9"/>
          <p:cNvSpPr>
            <a:spLocks noGrp="1"/>
          </p:cNvSpPr>
          <p:nvPr>
            <p:ph type="body" sz="quarter" idx="21"/>
          </p:nvPr>
        </p:nvSpPr>
        <p:spPr>
          <a:xfrm>
            <a:off x="6910761" y="1039459"/>
            <a:ext cx="1944000" cy="758861"/>
          </a:xfrm>
        </p:spPr>
        <p:txBody>
          <a:bodyPr lIns="0"/>
          <a:lstStyle>
            <a:lvl1pPr>
              <a:defRPr sz="1600" b="1"/>
            </a:lvl1pPr>
          </a:lstStyle>
          <a:p>
            <a:pPr lvl="0"/>
            <a:r>
              <a:rPr lang="en-US" dirty="0"/>
              <a:t>Click to edit</a:t>
            </a:r>
          </a:p>
        </p:txBody>
      </p:sp>
      <p:sp>
        <p:nvSpPr>
          <p:cNvPr id="14" name="Content Placeholder 6"/>
          <p:cNvSpPr>
            <a:spLocks noGrp="1"/>
          </p:cNvSpPr>
          <p:nvPr>
            <p:ph sz="quarter" idx="22"/>
          </p:nvPr>
        </p:nvSpPr>
        <p:spPr>
          <a:xfrm>
            <a:off x="4702634" y="1789307"/>
            <a:ext cx="1944000" cy="4158819"/>
          </a:xfrm>
        </p:spPr>
        <p:txBody>
          <a:bodyPr lIns="0"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5" name="Text Placeholder 9"/>
          <p:cNvSpPr>
            <a:spLocks noGrp="1"/>
          </p:cNvSpPr>
          <p:nvPr>
            <p:ph type="body" sz="quarter" idx="23"/>
          </p:nvPr>
        </p:nvSpPr>
        <p:spPr>
          <a:xfrm>
            <a:off x="4702424" y="1039459"/>
            <a:ext cx="1944000" cy="758861"/>
          </a:xfrm>
        </p:spPr>
        <p:txBody>
          <a:bodyPr lIns="0"/>
          <a:lstStyle>
            <a:lvl1pPr>
              <a:defRPr sz="1600" b="1"/>
            </a:lvl1pPr>
          </a:lstStyle>
          <a:p>
            <a:pPr lvl="0"/>
            <a:r>
              <a:rPr lang="en-US" dirty="0"/>
              <a:t>Click to edit</a:t>
            </a:r>
          </a:p>
        </p:txBody>
      </p:sp>
    </p:spTree>
    <p:extLst>
      <p:ext uri="{BB962C8B-B14F-4D97-AF65-F5344CB8AC3E}">
        <p14:creationId xmlns:p14="http://schemas.microsoft.com/office/powerpoint/2010/main" val="3278129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D)">
    <p:spTree>
      <p:nvGrpSpPr>
        <p:cNvPr id="1" name=""/>
        <p:cNvGrpSpPr/>
        <p:nvPr/>
      </p:nvGrpSpPr>
      <p:grpSpPr>
        <a:xfrm>
          <a:off x="0" y="0"/>
          <a:ext cx="0" cy="0"/>
          <a:chOff x="0" y="0"/>
          <a:chExt cx="0" cy="0"/>
        </a:xfrm>
      </p:grpSpPr>
      <p:pic>
        <p:nvPicPr>
          <p:cNvPr id="4" name="Picture 2" descr="C:\Users\AndrewA\Desktop\Email ATT\RGB_MASTER_A0_portrait_01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447" t="13578" r="9952" b="3640"/>
          <a:stretch/>
        </p:blipFill>
        <p:spPr bwMode="auto">
          <a:xfrm>
            <a:off x="4449548" y="1"/>
            <a:ext cx="4694452" cy="581684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281813" y="0"/>
            <a:ext cx="5059732" cy="1284971"/>
          </a:xfrm>
        </p:spPr>
        <p:txBody>
          <a:bodyPr/>
          <a:lstStyle/>
          <a:p>
            <a:r>
              <a:rPr lang="en-US"/>
              <a:t>Click to edit Master title style</a:t>
            </a:r>
            <a:endParaRPr lang="en-GB"/>
          </a:p>
        </p:txBody>
      </p:sp>
    </p:spTree>
    <p:extLst>
      <p:ext uri="{BB962C8B-B14F-4D97-AF65-F5344CB8AC3E}">
        <p14:creationId xmlns:p14="http://schemas.microsoft.com/office/powerpoint/2010/main" val="4129809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Grey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6" name="Text Placeholder 9"/>
          <p:cNvSpPr>
            <a:spLocks noGrp="1"/>
          </p:cNvSpPr>
          <p:nvPr>
            <p:ph type="body" sz="quarter" idx="16"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a:t>SOURCE:</a:t>
            </a:r>
          </a:p>
        </p:txBody>
      </p:sp>
    </p:spTree>
    <p:extLst>
      <p:ext uri="{BB962C8B-B14F-4D97-AF65-F5344CB8AC3E}">
        <p14:creationId xmlns:p14="http://schemas.microsoft.com/office/powerpoint/2010/main" val="12721345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Gri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11074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6696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E)">
    <p:spTree>
      <p:nvGrpSpPr>
        <p:cNvPr id="1" name=""/>
        <p:cNvGrpSpPr/>
        <p:nvPr/>
      </p:nvGrpSpPr>
      <p:grpSpPr>
        <a:xfrm>
          <a:off x="0" y="0"/>
          <a:ext cx="0" cy="0"/>
          <a:chOff x="0" y="0"/>
          <a:chExt cx="0" cy="0"/>
        </a:xfrm>
      </p:grpSpPr>
      <p:pic>
        <p:nvPicPr>
          <p:cNvPr id="4" name="Picture 2" descr="C:\Users\AndrewA\Desktop\Email ATT\RGB_MASTER_A0_portrait_02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2509" r="19239" b="3525"/>
          <a:stretch/>
        </p:blipFill>
        <p:spPr bwMode="auto">
          <a:xfrm>
            <a:off x="4710159" y="0"/>
            <a:ext cx="4433841" cy="574357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281813" y="0"/>
            <a:ext cx="5367549" cy="1284971"/>
          </a:xfrm>
        </p:spPr>
        <p:txBody>
          <a:bodyPr/>
          <a:lstStyle/>
          <a:p>
            <a:r>
              <a:rPr lang="en-US" dirty="0"/>
              <a:t>Click to edit Master title style</a:t>
            </a:r>
            <a:endParaRPr lang="en-GB" dirty="0"/>
          </a:p>
        </p:txBody>
      </p:sp>
    </p:spTree>
    <p:extLst>
      <p:ext uri="{BB962C8B-B14F-4D97-AF65-F5344CB8AC3E}">
        <p14:creationId xmlns:p14="http://schemas.microsoft.com/office/powerpoint/2010/main" val="1909223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F)">
    <p:spTree>
      <p:nvGrpSpPr>
        <p:cNvPr id="1" name=""/>
        <p:cNvGrpSpPr/>
        <p:nvPr/>
      </p:nvGrpSpPr>
      <p:grpSpPr>
        <a:xfrm>
          <a:off x="0" y="0"/>
          <a:ext cx="0" cy="0"/>
          <a:chOff x="0" y="0"/>
          <a:chExt cx="0" cy="0"/>
        </a:xfrm>
      </p:grpSpPr>
      <p:pic>
        <p:nvPicPr>
          <p:cNvPr id="4" name="Picture 2" descr="C:\Users\AndrewA\Desktop\Email ATT\RGB_MASTER_A0_portrait_03_stra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5926" r="21766" b="3545"/>
          <a:stretch/>
        </p:blipFill>
        <p:spPr bwMode="auto">
          <a:xfrm>
            <a:off x="4343401" y="0"/>
            <a:ext cx="4514850" cy="5756972"/>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281813" y="0"/>
            <a:ext cx="5376603" cy="1284971"/>
          </a:xfrm>
        </p:spPr>
        <p:txBody>
          <a:bodyPr/>
          <a:lstStyle/>
          <a:p>
            <a:r>
              <a:rPr lang="en-US" dirty="0"/>
              <a:t>Click to edit Master title style</a:t>
            </a:r>
            <a:endParaRPr lang="en-GB" dirty="0"/>
          </a:p>
        </p:txBody>
      </p:sp>
    </p:spTree>
    <p:extLst>
      <p:ext uri="{BB962C8B-B14F-4D97-AF65-F5344CB8AC3E}">
        <p14:creationId xmlns:p14="http://schemas.microsoft.com/office/powerpoint/2010/main" val="4279504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G)">
    <p:spTree>
      <p:nvGrpSpPr>
        <p:cNvPr id="1" name=""/>
        <p:cNvGrpSpPr/>
        <p:nvPr/>
      </p:nvGrpSpPr>
      <p:grpSpPr>
        <a:xfrm>
          <a:off x="0" y="0"/>
          <a:ext cx="0" cy="0"/>
          <a:chOff x="0" y="0"/>
          <a:chExt cx="0" cy="0"/>
        </a:xfrm>
      </p:grpSpPr>
      <p:pic>
        <p:nvPicPr>
          <p:cNvPr id="4" name="Picture 2" descr="C:\Users\AndrewA\Desktop\Email ATT\RGB_MASTER_A0_squar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6485" t="2596" r="19349" b="898"/>
          <a:stretch/>
        </p:blipFill>
        <p:spPr bwMode="auto">
          <a:xfrm>
            <a:off x="3286912" y="0"/>
            <a:ext cx="5857087" cy="578167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281813" y="0"/>
            <a:ext cx="5611993" cy="1284971"/>
          </a:xfrm>
        </p:spPr>
        <p:txBody>
          <a:bodyPr/>
          <a:lstStyle/>
          <a:p>
            <a:r>
              <a:rPr lang="en-US" dirty="0"/>
              <a:t>Click to edit Master title style</a:t>
            </a:r>
            <a:endParaRPr lang="en-GB" dirty="0"/>
          </a:p>
        </p:txBody>
      </p:sp>
    </p:spTree>
    <p:extLst>
      <p:ext uri="{BB962C8B-B14F-4D97-AF65-F5344CB8AC3E}">
        <p14:creationId xmlns:p14="http://schemas.microsoft.com/office/powerpoint/2010/main" val="1309892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with Image">
    <p:spTree>
      <p:nvGrpSpPr>
        <p:cNvPr id="1" name=""/>
        <p:cNvGrpSpPr/>
        <p:nvPr/>
      </p:nvGrpSpPr>
      <p:grpSpPr>
        <a:xfrm>
          <a:off x="0" y="0"/>
          <a:ext cx="0" cy="0"/>
          <a:chOff x="0" y="0"/>
          <a:chExt cx="0" cy="0"/>
        </a:xfrm>
      </p:grpSpPr>
      <p:sp>
        <p:nvSpPr>
          <p:cNvPr id="6" name="Picture Placeholder 6"/>
          <p:cNvSpPr>
            <a:spLocks noGrp="1"/>
          </p:cNvSpPr>
          <p:nvPr>
            <p:ph type="pic" sz="quarter" idx="19"/>
          </p:nvPr>
        </p:nvSpPr>
        <p:spPr>
          <a:xfrm>
            <a:off x="285750" y="1285875"/>
            <a:ext cx="8569325" cy="4537075"/>
          </a:xfrm>
          <a:prstGeom prst="rect">
            <a:avLst/>
          </a:prstGeom>
        </p:spPr>
        <p:txBody>
          <a:bodyPr>
            <a:noAutofit/>
          </a:bodyPr>
          <a:lstStyle/>
          <a:p>
            <a:endParaRPr lang="en-AU" dirty="0"/>
          </a:p>
        </p:txBody>
      </p:sp>
      <p:sp>
        <p:nvSpPr>
          <p:cNvPr id="4" name="Title 3"/>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2877725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A)">
    <p:spTree>
      <p:nvGrpSpPr>
        <p:cNvPr id="1" name=""/>
        <p:cNvGrpSpPr/>
        <p:nvPr/>
      </p:nvGrpSpPr>
      <p:grpSpPr>
        <a:xfrm>
          <a:off x="0" y="0"/>
          <a:ext cx="0" cy="0"/>
          <a:chOff x="0" y="0"/>
          <a:chExt cx="0" cy="0"/>
        </a:xfrm>
      </p:grpSpPr>
      <p:pic>
        <p:nvPicPr>
          <p:cNvPr id="5" name="Picture 4" descr="\\PSTUDIOTERM\Clients\TNS Global\TNS_002 Templates\4. Design\4. Active\PPT Files\19 Jan Redesign\Reference\Property Images\RGB_MASTER_A0_landscape_01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 t="24118" r="43632" b="2571"/>
          <a:stretch/>
        </p:blipFill>
        <p:spPr bwMode="auto">
          <a:xfrm>
            <a:off x="2743200" y="0"/>
            <a:ext cx="6400800" cy="588806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a:t>2</a:t>
            </a:r>
            <a:endParaRPr lang="en-GB" dirty="0"/>
          </a:p>
        </p:txBody>
      </p:sp>
      <p:sp>
        <p:nvSpPr>
          <p:cNvPr id="2" name="Title 1"/>
          <p:cNvSpPr>
            <a:spLocks noGrp="1"/>
          </p:cNvSpPr>
          <p:nvPr>
            <p:ph type="title"/>
          </p:nvPr>
        </p:nvSpPr>
        <p:spPr>
          <a:xfrm>
            <a:off x="284400" y="2851200"/>
            <a:ext cx="5010932" cy="766800"/>
          </a:xfrm>
        </p:spPr>
        <p:txBody>
          <a:bodyPr/>
          <a:lstStyle/>
          <a:p>
            <a:r>
              <a:rPr lang="en-US"/>
              <a:t>Click to edit Master title style</a:t>
            </a:r>
            <a:endParaRPr lang="en-GB"/>
          </a:p>
        </p:txBody>
      </p:sp>
    </p:spTree>
    <p:extLst>
      <p:ext uri="{BB962C8B-B14F-4D97-AF65-F5344CB8AC3E}">
        <p14:creationId xmlns:p14="http://schemas.microsoft.com/office/powerpoint/2010/main" val="180919522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1.png"/><Relationship Id="rId12"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9.xml"/><Relationship Id="rId12" Type="http://schemas.openxmlformats.org/officeDocument/2006/relationships/theme" Target="../theme/theme2.xml"/><Relationship Id="rId13" Type="http://schemas.openxmlformats.org/officeDocument/2006/relationships/tags" Target="../tags/tag3.xml"/><Relationship Id="rId14" Type="http://schemas.openxmlformats.org/officeDocument/2006/relationships/image" Target="../media/image1.png"/><Relationship Id="rId15" Type="http://schemas.openxmlformats.org/officeDocument/2006/relationships/image" Target="../media/image2.jpeg"/><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 Id="rId9" Type="http://schemas.openxmlformats.org/officeDocument/2006/relationships/slideLayout" Target="../slideLayouts/slideLayout17.xml"/><Relationship Id="rId10"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0.xml"/><Relationship Id="rId12" Type="http://schemas.openxmlformats.org/officeDocument/2006/relationships/slideLayout" Target="../slideLayouts/slideLayout31.xml"/><Relationship Id="rId13" Type="http://schemas.openxmlformats.org/officeDocument/2006/relationships/theme" Target="../theme/theme3.xml"/><Relationship Id="rId14" Type="http://schemas.openxmlformats.org/officeDocument/2006/relationships/tags" Target="../tags/tag4.xml"/><Relationship Id="rId15" Type="http://schemas.openxmlformats.org/officeDocument/2006/relationships/image" Target="../media/image1.png"/><Relationship Id="rId16" Type="http://schemas.openxmlformats.org/officeDocument/2006/relationships/image" Target="../media/image2.jpeg"/><Relationship Id="rId1" Type="http://schemas.openxmlformats.org/officeDocument/2006/relationships/slideLayout" Target="../slideLayouts/slideLayout20.xml"/><Relationship Id="rId2" Type="http://schemas.openxmlformats.org/officeDocument/2006/relationships/slideLayout" Target="../slideLayouts/slideLayout21.xml"/><Relationship Id="rId3" Type="http://schemas.openxmlformats.org/officeDocument/2006/relationships/slideLayout" Target="../slideLayouts/slideLayout22.xml"/><Relationship Id="rId4" Type="http://schemas.openxmlformats.org/officeDocument/2006/relationships/slideLayout" Target="../slideLayouts/slideLayout23.xml"/><Relationship Id="rId5" Type="http://schemas.openxmlformats.org/officeDocument/2006/relationships/slideLayout" Target="../slideLayouts/slideLayout24.xml"/><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slideLayout" Target="../slideLayouts/slideLayout27.xml"/><Relationship Id="rId9" Type="http://schemas.openxmlformats.org/officeDocument/2006/relationships/slideLayout" Target="../slideLayouts/slideLayout28.xml"/><Relationship Id="rId10"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11" Type="http://schemas.openxmlformats.org/officeDocument/2006/relationships/tags" Target="../tags/tag5.xml"/><Relationship Id="rId12" Type="http://schemas.openxmlformats.org/officeDocument/2006/relationships/tags" Target="../tags/tag6.xml"/><Relationship Id="rId13" Type="http://schemas.openxmlformats.org/officeDocument/2006/relationships/image" Target="../media/image1.png"/><Relationship Id="rId14" Type="http://schemas.openxmlformats.org/officeDocument/2006/relationships/image" Target="../media/image2.jpeg"/><Relationship Id="rId1" Type="http://schemas.openxmlformats.org/officeDocument/2006/relationships/slideLayout" Target="../slideLayouts/slideLayout32.xml"/><Relationship Id="rId2" Type="http://schemas.openxmlformats.org/officeDocument/2006/relationships/slideLayout" Target="../slideLayouts/slideLayout33.xml"/><Relationship Id="rId3" Type="http://schemas.openxmlformats.org/officeDocument/2006/relationships/slideLayout" Target="../slideLayouts/slideLayout34.xml"/><Relationship Id="rId4" Type="http://schemas.openxmlformats.org/officeDocument/2006/relationships/slideLayout" Target="../slideLayouts/slideLayout35.xml"/><Relationship Id="rId5" Type="http://schemas.openxmlformats.org/officeDocument/2006/relationships/slideLayout" Target="../slideLayouts/slideLayout36.xml"/><Relationship Id="rId6" Type="http://schemas.openxmlformats.org/officeDocument/2006/relationships/slideLayout" Target="../slideLayouts/slideLayout37.xml"/><Relationship Id="rId7" Type="http://schemas.openxmlformats.org/officeDocument/2006/relationships/slideLayout" Target="../slideLayouts/slideLayout38.xml"/><Relationship Id="rId8" Type="http://schemas.openxmlformats.org/officeDocument/2006/relationships/slideLayout" Target="../slideLayouts/slideLayout39.xml"/><Relationship Id="rId9" Type="http://schemas.openxmlformats.org/officeDocument/2006/relationships/slideLayout" Target="../slideLayouts/slideLayout40.xml"/><Relationship Id="rId10"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1813" y="0"/>
            <a:ext cx="8573262" cy="1284971"/>
          </a:xfrm>
          <a:prstGeom prst="rect">
            <a:avLst/>
          </a:prstGeom>
        </p:spPr>
        <p:txBody>
          <a:bodyPr vert="horz" lIns="0" tIns="208800" rIns="0" bIns="0" rtlCol="0" anchor="t">
            <a:noAutofit/>
          </a:bodyPr>
          <a:lstStyle/>
          <a:p>
            <a:r>
              <a:rPr lang="en-US" dirty="0"/>
              <a:t>Click to edit Master title style</a:t>
            </a:r>
            <a:endParaRPr lang="en-AU" dirty="0"/>
          </a:p>
        </p:txBody>
      </p:sp>
      <p:sp>
        <p:nvSpPr>
          <p:cNvPr id="4" name="Slide Number Placeholder 3"/>
          <p:cNvSpPr>
            <a:spLocks noGrp="1"/>
          </p:cNvSpPr>
          <p:nvPr>
            <p:ph type="sldNum" sz="quarter" idx="4"/>
          </p:nvPr>
        </p:nvSpPr>
        <p:spPr>
          <a:xfrm>
            <a:off x="8349608" y="6449836"/>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pPr/>
              <a:t>‹#›</a:t>
            </a:fld>
            <a:endParaRPr lang="en-AU" dirty="0"/>
          </a:p>
        </p:txBody>
      </p:sp>
      <p:cxnSp>
        <p:nvCxnSpPr>
          <p:cNvPr id="70" name="Straight Connector 69"/>
          <p:cNvCxnSpPr/>
          <p:nvPr>
            <p:custDataLst>
              <p:tags r:id="rId10"/>
            </p:custDataLst>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49" name="Group 48" hidden="1"/>
          <p:cNvGrpSpPr/>
          <p:nvPr/>
        </p:nvGrpSpPr>
        <p:grpSpPr>
          <a:xfrm>
            <a:off x="-1334173" y="-533456"/>
            <a:ext cx="10723183" cy="6493000"/>
            <a:chOff x="-1334173" y="-533456"/>
            <a:chExt cx="10723183" cy="6493000"/>
          </a:xfrm>
        </p:grpSpPr>
        <p:grpSp>
          <p:nvGrpSpPr>
            <p:cNvPr id="50" name="Group 13" hidden="1"/>
            <p:cNvGrpSpPr/>
            <p:nvPr userDrawn="1"/>
          </p:nvGrpSpPr>
          <p:grpSpPr>
            <a:xfrm>
              <a:off x="-1334173" y="1145470"/>
              <a:ext cx="1327930" cy="4814074"/>
              <a:chOff x="-1334173" y="1145470"/>
              <a:chExt cx="1327930" cy="4814074"/>
            </a:xfrm>
          </p:grpSpPr>
          <p:grpSp>
            <p:nvGrpSpPr>
              <p:cNvPr id="58" name="Group 7" hidden="1"/>
              <p:cNvGrpSpPr/>
              <p:nvPr userDrawn="1"/>
            </p:nvGrpSpPr>
            <p:grpSpPr>
              <a:xfrm>
                <a:off x="-1334173" y="4420483"/>
                <a:ext cx="1327930" cy="276999"/>
                <a:chOff x="-1334173" y="4420483"/>
                <a:chExt cx="1327930" cy="276999"/>
              </a:xfrm>
            </p:grpSpPr>
            <p:cxnSp>
              <p:nvCxnSpPr>
                <p:cNvPr id="68" name="Straight Connector 67" hidden="1"/>
                <p:cNvCxnSpPr/>
                <p:nvPr userDrawn="1"/>
              </p:nvCxnSpPr>
              <p:spPr>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9" name="TextBox 68" hidden="1"/>
                <p:cNvSpPr txBox="1"/>
                <p:nvPr userDrawn="1"/>
              </p:nvSpPr>
              <p:spPr>
                <a:xfrm>
                  <a:off x="-1334173" y="4420483"/>
                  <a:ext cx="1072330" cy="276999"/>
                </a:xfrm>
                <a:prstGeom prst="rect">
                  <a:avLst/>
                </a:prstGeom>
                <a:solidFill>
                  <a:schemeClr val="bg1"/>
                </a:solidFill>
              </p:spPr>
              <p:txBody>
                <a:bodyPr wrap="square" lIns="0" tIns="0" rIns="0" bIns="0" rtlCol="0" anchor="ctr">
                  <a:spAutoFit/>
                </a:bodyPr>
                <a:lstStyle/>
                <a:p>
                  <a:pPr algn="ctr"/>
                  <a:r>
                    <a:rPr lang="en-AU" sz="900" b="1" dirty="0">
                      <a:solidFill>
                        <a:schemeClr val="tx1">
                          <a:lumMod val="85000"/>
                          <a:lumOff val="15000"/>
                        </a:schemeClr>
                      </a:solidFill>
                      <a:latin typeface="+mn-lt"/>
                    </a:rPr>
                    <a:t>3.14</a:t>
                  </a:r>
                  <a:br>
                    <a:rPr lang="en-AU" sz="900" b="1" dirty="0">
                      <a:solidFill>
                        <a:schemeClr val="tx1">
                          <a:lumMod val="85000"/>
                          <a:lumOff val="15000"/>
                        </a:schemeClr>
                      </a:solidFill>
                      <a:latin typeface="+mn-lt"/>
                    </a:rPr>
                  </a:br>
                  <a:r>
                    <a:rPr lang="en-AU" sz="900" b="1" dirty="0">
                      <a:solidFill>
                        <a:schemeClr val="tx1">
                          <a:lumMod val="85000"/>
                          <a:lumOff val="15000"/>
                        </a:schemeClr>
                      </a:solidFill>
                      <a:latin typeface="+mn-lt"/>
                    </a:rPr>
                    <a:t>X</a:t>
                  </a:r>
                  <a:r>
                    <a:rPr lang="en-AU" sz="900" b="1" baseline="0" dirty="0">
                      <a:solidFill>
                        <a:schemeClr val="tx1">
                          <a:lumMod val="85000"/>
                          <a:lumOff val="15000"/>
                        </a:schemeClr>
                      </a:solidFill>
                      <a:latin typeface="+mn-lt"/>
                    </a:rPr>
                    <a:t> AXIS</a:t>
                  </a:r>
                  <a:endParaRPr lang="en-AU" sz="900" b="1" dirty="0">
                    <a:solidFill>
                      <a:schemeClr val="tx1">
                        <a:lumMod val="85000"/>
                        <a:lumOff val="15000"/>
                      </a:schemeClr>
                    </a:solidFill>
                    <a:latin typeface="+mn-lt"/>
                  </a:endParaRPr>
                </a:p>
              </p:txBody>
            </p:sp>
          </p:grpSp>
          <p:grpSp>
            <p:nvGrpSpPr>
              <p:cNvPr id="59" name="Group 58" hidden="1"/>
              <p:cNvGrpSpPr/>
              <p:nvPr userDrawn="1"/>
            </p:nvGrpSpPr>
            <p:grpSpPr>
              <a:xfrm>
                <a:off x="-1334173" y="5682545"/>
                <a:ext cx="1327930" cy="276999"/>
                <a:chOff x="-1334173" y="5682545"/>
                <a:chExt cx="1327930" cy="276999"/>
              </a:xfrm>
            </p:grpSpPr>
            <p:cxnSp>
              <p:nvCxnSpPr>
                <p:cNvPr id="66" name="Straight Connector 65" hidden="1"/>
                <p:cNvCxnSpPr/>
                <p:nvPr userDrawn="1"/>
              </p:nvCxnSpPr>
              <p:spPr>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7" name="TextBox 66" hidden="1"/>
                <p:cNvSpPr txBox="1"/>
                <p:nvPr userDrawn="1"/>
              </p:nvSpPr>
              <p:spPr>
                <a:xfrm>
                  <a:off x="-1334173" y="5682545"/>
                  <a:ext cx="1072330" cy="276999"/>
                </a:xfrm>
                <a:prstGeom prst="rect">
                  <a:avLst/>
                </a:prstGeom>
                <a:solidFill>
                  <a:schemeClr val="bg1"/>
                </a:solidFill>
              </p:spPr>
              <p:txBody>
                <a:bodyPr wrap="square" lIns="0" tIns="0" rIns="0" bIns="0" rtlCol="0" anchor="ctr">
                  <a:spAutoFit/>
                </a:bodyPr>
                <a:lstStyle/>
                <a:p>
                  <a:pPr algn="ctr"/>
                  <a:r>
                    <a:rPr lang="en-AU" sz="900" b="1" dirty="0">
                      <a:solidFill>
                        <a:schemeClr val="tx1">
                          <a:lumMod val="85000"/>
                          <a:lumOff val="15000"/>
                        </a:schemeClr>
                      </a:solidFill>
                      <a:latin typeface="+mn-lt"/>
                    </a:rPr>
                    <a:t>6.65</a:t>
                  </a:r>
                  <a:br>
                    <a:rPr lang="en-AU" sz="900" b="1" dirty="0">
                      <a:solidFill>
                        <a:schemeClr val="tx1">
                          <a:lumMod val="85000"/>
                          <a:lumOff val="15000"/>
                        </a:schemeClr>
                      </a:solidFill>
                      <a:latin typeface="+mn-lt"/>
                    </a:rPr>
                  </a:br>
                  <a:r>
                    <a:rPr lang="en-AU" sz="900" b="1" dirty="0">
                      <a:solidFill>
                        <a:schemeClr val="tx1">
                          <a:lumMod val="85000"/>
                          <a:lumOff val="15000"/>
                        </a:schemeClr>
                      </a:solidFill>
                      <a:latin typeface="+mn-lt"/>
                    </a:rPr>
                    <a:t>BASE MARGIN</a:t>
                  </a:r>
                </a:p>
              </p:txBody>
            </p:sp>
          </p:grpSp>
          <p:grpSp>
            <p:nvGrpSpPr>
              <p:cNvPr id="60" name="Group 5" hidden="1"/>
              <p:cNvGrpSpPr/>
              <p:nvPr userDrawn="1"/>
            </p:nvGrpSpPr>
            <p:grpSpPr>
              <a:xfrm>
                <a:off x="-1334173" y="1145470"/>
                <a:ext cx="1327930" cy="276999"/>
                <a:chOff x="-1334173" y="1145470"/>
                <a:chExt cx="1327930" cy="276999"/>
              </a:xfrm>
            </p:grpSpPr>
            <p:cxnSp>
              <p:nvCxnSpPr>
                <p:cNvPr id="64" name="Straight Connector 63" hidden="1"/>
                <p:cNvCxnSpPr/>
                <p:nvPr userDrawn="1"/>
              </p:nvCxnSpPr>
              <p:spPr>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5" name="TextBox 64" hidden="1"/>
                <p:cNvSpPr txBox="1"/>
                <p:nvPr userDrawn="1"/>
              </p:nvSpPr>
              <p:spPr>
                <a:xfrm>
                  <a:off x="-1334173" y="1145470"/>
                  <a:ext cx="1072330" cy="276999"/>
                </a:xfrm>
                <a:prstGeom prst="rect">
                  <a:avLst/>
                </a:prstGeom>
                <a:solidFill>
                  <a:schemeClr val="bg1"/>
                </a:solidFill>
              </p:spPr>
              <p:txBody>
                <a:bodyPr wrap="square" lIns="0" tIns="0" rIns="0" bIns="0" rtlCol="0" anchor="ctr">
                  <a:spAutoFit/>
                </a:bodyPr>
                <a:lstStyle/>
                <a:p>
                  <a:pPr algn="ctr"/>
                  <a:r>
                    <a:rPr lang="en-AU" sz="900" b="1" dirty="0">
                      <a:solidFill>
                        <a:schemeClr val="tx1">
                          <a:lumMod val="85000"/>
                          <a:lumOff val="15000"/>
                        </a:schemeClr>
                      </a:solidFill>
                      <a:latin typeface="+mn-lt"/>
                    </a:rPr>
                    <a:t>5.95</a:t>
                  </a:r>
                </a:p>
                <a:p>
                  <a:pPr algn="ctr"/>
                  <a:r>
                    <a:rPr lang="en-AU" sz="900" b="1" dirty="0">
                      <a:solidFill>
                        <a:schemeClr val="tx1">
                          <a:lumMod val="85000"/>
                          <a:lumOff val="15000"/>
                        </a:schemeClr>
                      </a:solidFill>
                      <a:latin typeface="+mn-lt"/>
                    </a:rPr>
                    <a:t>TOP</a:t>
                  </a:r>
                  <a:r>
                    <a:rPr lang="en-AU" sz="900" b="1" baseline="0" dirty="0">
                      <a:solidFill>
                        <a:schemeClr val="tx1">
                          <a:lumMod val="85000"/>
                          <a:lumOff val="15000"/>
                        </a:schemeClr>
                      </a:solidFill>
                      <a:latin typeface="+mn-lt"/>
                    </a:rPr>
                    <a:t> MARGIN</a:t>
                  </a:r>
                  <a:endParaRPr lang="en-AU" sz="900" b="1" dirty="0">
                    <a:solidFill>
                      <a:schemeClr val="tx1">
                        <a:lumMod val="85000"/>
                        <a:lumOff val="15000"/>
                      </a:schemeClr>
                    </a:solidFill>
                    <a:latin typeface="+mn-lt"/>
                  </a:endParaRPr>
                </a:p>
              </p:txBody>
            </p:sp>
          </p:grpSp>
          <p:grpSp>
            <p:nvGrpSpPr>
              <p:cNvPr id="61" name="Group 8" hidden="1"/>
              <p:cNvGrpSpPr/>
              <p:nvPr userDrawn="1"/>
            </p:nvGrpSpPr>
            <p:grpSpPr>
              <a:xfrm>
                <a:off x="-1334173" y="1659820"/>
                <a:ext cx="1327930" cy="276999"/>
                <a:chOff x="-1334173" y="1659820"/>
                <a:chExt cx="1327930" cy="276999"/>
              </a:xfrm>
            </p:grpSpPr>
            <p:cxnSp>
              <p:nvCxnSpPr>
                <p:cNvPr id="62" name="Straight Connector 61" hidden="1"/>
                <p:cNvCxnSpPr/>
                <p:nvPr userDrawn="1"/>
              </p:nvCxnSpPr>
              <p:spPr>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3" name="TextBox 62" hidden="1"/>
                <p:cNvSpPr txBox="1"/>
                <p:nvPr userDrawn="1"/>
              </p:nvSpPr>
              <p:spPr>
                <a:xfrm>
                  <a:off x="-1334173" y="1659820"/>
                  <a:ext cx="1072330" cy="276999"/>
                </a:xfrm>
                <a:prstGeom prst="rect">
                  <a:avLst/>
                </a:prstGeom>
                <a:solidFill>
                  <a:schemeClr val="bg1"/>
                </a:solidFill>
              </p:spPr>
              <p:txBody>
                <a:bodyPr wrap="square" lIns="0" tIns="0" rIns="0" bIns="0" rtlCol="0" anchor="ctr">
                  <a:spAutoFit/>
                </a:bodyPr>
                <a:lstStyle/>
                <a:p>
                  <a:pPr algn="ctr"/>
                  <a:r>
                    <a:rPr lang="en-AU" sz="900" b="1" dirty="0">
                      <a:solidFill>
                        <a:schemeClr val="tx1">
                          <a:lumMod val="85000"/>
                          <a:lumOff val="15000"/>
                        </a:schemeClr>
                      </a:solidFill>
                      <a:latin typeface="+mn-lt"/>
                    </a:rPr>
                    <a:t>4.52</a:t>
                  </a:r>
                  <a:br>
                    <a:rPr lang="en-AU" sz="900" b="1" dirty="0">
                      <a:solidFill>
                        <a:schemeClr val="tx1">
                          <a:lumMod val="85000"/>
                          <a:lumOff val="15000"/>
                        </a:schemeClr>
                      </a:solidFill>
                      <a:latin typeface="+mn-lt"/>
                    </a:rPr>
                  </a:br>
                  <a:r>
                    <a:rPr lang="en-AU" sz="900" b="1" dirty="0">
                      <a:solidFill>
                        <a:schemeClr val="tx1">
                          <a:lumMod val="85000"/>
                          <a:lumOff val="15000"/>
                        </a:schemeClr>
                      </a:solidFill>
                      <a:latin typeface="+mn-lt"/>
                    </a:rPr>
                    <a:t>CHART TOP</a:t>
                  </a:r>
                </a:p>
              </p:txBody>
            </p:sp>
          </p:grpSp>
        </p:grpSp>
        <p:grpSp>
          <p:nvGrpSpPr>
            <p:cNvPr id="51" name="Group 6" hidden="1"/>
            <p:cNvGrpSpPr/>
            <p:nvPr userDrawn="1"/>
          </p:nvGrpSpPr>
          <p:grpSpPr>
            <a:xfrm>
              <a:off x="-253905" y="-533456"/>
              <a:ext cx="9642915" cy="533456"/>
              <a:chOff x="-253905" y="-533456"/>
              <a:chExt cx="9642915" cy="533456"/>
            </a:xfrm>
          </p:grpSpPr>
          <p:grpSp>
            <p:nvGrpSpPr>
              <p:cNvPr id="52" name="Group 51" hidden="1"/>
              <p:cNvGrpSpPr/>
              <p:nvPr userDrawn="1"/>
            </p:nvGrpSpPr>
            <p:grpSpPr>
              <a:xfrm>
                <a:off x="-253905" y="-533456"/>
                <a:ext cx="1072330" cy="533456"/>
                <a:chOff x="-250415" y="-533456"/>
                <a:chExt cx="1072330" cy="533456"/>
              </a:xfrm>
            </p:grpSpPr>
            <p:cxnSp>
              <p:nvCxnSpPr>
                <p:cNvPr id="56" name="Straight Connector 55" hidden="1"/>
                <p:cNvCxnSpPr/>
                <p:nvPr userDrawn="1"/>
              </p:nvCxnSpPr>
              <p:spPr>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7" name="TextBox 56" hidden="1"/>
                <p:cNvSpPr txBox="1"/>
                <p:nvPr userDrawn="1"/>
              </p:nvSpPr>
              <p:spPr>
                <a:xfrm>
                  <a:off x="-250415"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a:t>11.90</a:t>
                  </a:r>
                  <a:br>
                    <a:rPr lang="en-AU" dirty="0"/>
                  </a:br>
                  <a:r>
                    <a:rPr lang="en-AU" dirty="0"/>
                    <a:t>LEFT MARGIN</a:t>
                  </a:r>
                </a:p>
              </p:txBody>
            </p:sp>
          </p:grpSp>
          <p:grpSp>
            <p:nvGrpSpPr>
              <p:cNvPr id="53" name="Group 2" hidden="1"/>
              <p:cNvGrpSpPr/>
              <p:nvPr userDrawn="1"/>
            </p:nvGrpSpPr>
            <p:grpSpPr>
              <a:xfrm>
                <a:off x="8316680" y="-533456"/>
                <a:ext cx="1072330" cy="528999"/>
                <a:chOff x="7804969" y="-533456"/>
                <a:chExt cx="1072330" cy="528999"/>
              </a:xfrm>
            </p:grpSpPr>
            <p:cxnSp>
              <p:nvCxnSpPr>
                <p:cNvPr id="54" name="Straight Connector 53" hidden="1"/>
                <p:cNvCxnSpPr/>
                <p:nvPr userDrawn="1"/>
              </p:nvCxnSpPr>
              <p:spPr>
                <a:xfrm>
                  <a:off x="834113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5" name="TextBox 54" hidden="1"/>
                <p:cNvSpPr txBox="1"/>
                <p:nvPr userDrawn="1"/>
              </p:nvSpPr>
              <p:spPr>
                <a:xfrm>
                  <a:off x="7804969"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a:t>11.90</a:t>
                  </a:r>
                </a:p>
                <a:p>
                  <a:pPr lvl="0"/>
                  <a:r>
                    <a:rPr lang="en-AU" dirty="0"/>
                    <a:t>RIGHT MARGIN</a:t>
                  </a:r>
                </a:p>
              </p:txBody>
            </p:sp>
          </p:grpSp>
        </p:grpSp>
      </p:grpSp>
      <p:pic>
        <p:nvPicPr>
          <p:cNvPr id="30" name="Picture 6"/>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797675" y="6173368"/>
            <a:ext cx="20574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ttp://www.tns-global.it/assets/images/global/tns-logo.jp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352933" y="6215797"/>
            <a:ext cx="2227707" cy="262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3365013"/>
      </p:ext>
    </p:extLst>
  </p:cSld>
  <p:clrMap bg1="lt1" tx1="dk1" bg2="lt2" tx2="dk2" accent1="accent1" accent2="accent2" accent3="accent3" accent4="accent4" accent5="accent5" accent6="accent6" hlink="hlink" folHlink="folHlink"/>
  <p:sldLayoutIdLst>
    <p:sldLayoutId id="2147483675" r:id="rId1"/>
    <p:sldLayoutId id="2147483691" r:id="rId2"/>
    <p:sldLayoutId id="2147483693" r:id="rId3"/>
    <p:sldLayoutId id="2147483695" r:id="rId4"/>
    <p:sldLayoutId id="2147483697" r:id="rId5"/>
    <p:sldLayoutId id="2147483699" r:id="rId6"/>
    <p:sldLayoutId id="2147483701" r:id="rId7"/>
    <p:sldLayoutId id="2147483683" r:id="rId8"/>
  </p:sldLayoutIdLst>
  <p:hf hdr="0" dt="0"/>
  <p:txStyles>
    <p:titleStyle>
      <a:lvl1pPr algn="l" defTabSz="914400" rtl="0" eaLnBrk="1" latinLnBrk="0" hangingPunct="1">
        <a:spcBef>
          <a:spcPct val="0"/>
        </a:spcBef>
        <a:buNone/>
        <a:defRPr sz="24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1600" b="1" kern="1200">
          <a:solidFill>
            <a:schemeClr val="tx1">
              <a:lumMod val="85000"/>
              <a:lumOff val="15000"/>
            </a:schemeClr>
          </a:solidFill>
          <a:latin typeface="+mn-lt"/>
          <a:ea typeface="+mn-ea"/>
          <a:cs typeface="+mn-cs"/>
        </a:defRPr>
      </a:lvl1pPr>
      <a:lvl2pPr marL="0" indent="0" algn="l" defTabSz="914400" rtl="0" eaLnBrk="1" latinLnBrk="0" hangingPunct="1">
        <a:spcBef>
          <a:spcPct val="20000"/>
        </a:spcBef>
        <a:buFont typeface="Arial" pitchFamily="34" charset="0"/>
        <a:buNone/>
        <a:defRPr sz="1600" kern="1200">
          <a:solidFill>
            <a:schemeClr val="tx1">
              <a:lumMod val="85000"/>
              <a:lumOff val="15000"/>
            </a:schemeClr>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chemeClr val="tx1">
              <a:lumMod val="85000"/>
              <a:lumOff val="15000"/>
            </a:schemeClr>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chemeClr val="tx1">
              <a:lumMod val="85000"/>
              <a:lumOff val="15000"/>
            </a:schemeClr>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4399" y="2851200"/>
            <a:ext cx="8570675" cy="766800"/>
          </a:xfrm>
          <a:prstGeom prst="rect">
            <a:avLst/>
          </a:prstGeom>
        </p:spPr>
        <p:txBody>
          <a:bodyPr vert="horz" lIns="0" tIns="36000" rIns="0" bIns="0" rtlCol="0" anchor="t">
            <a:noAutofit/>
          </a:bodyPr>
          <a:lstStyle/>
          <a:p>
            <a:r>
              <a:rPr lang="en-US" dirty="0"/>
              <a:t>Click to edit Master title style</a:t>
            </a:r>
            <a:endParaRPr lang="en-AU" dirty="0"/>
          </a:p>
        </p:txBody>
      </p:sp>
      <p:sp>
        <p:nvSpPr>
          <p:cNvPr id="4" name="Slide Number Placeholder 3"/>
          <p:cNvSpPr>
            <a:spLocks noGrp="1"/>
          </p:cNvSpPr>
          <p:nvPr>
            <p:ph type="sldNum" sz="quarter" idx="4"/>
          </p:nvPr>
        </p:nvSpPr>
        <p:spPr>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pPr/>
              <a:t>‹#›</a:t>
            </a:fld>
            <a:endParaRPr lang="en-AU" dirty="0"/>
          </a:p>
        </p:txBody>
      </p:sp>
      <p:cxnSp>
        <p:nvCxnSpPr>
          <p:cNvPr id="70" name="Straight Connector 69"/>
          <p:cNvCxnSpPr/>
          <p:nvPr>
            <p:custDataLst>
              <p:tags r:id="rId13"/>
            </p:custDataLst>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49" name="Group 48" hidden="1"/>
          <p:cNvGrpSpPr/>
          <p:nvPr/>
        </p:nvGrpSpPr>
        <p:grpSpPr>
          <a:xfrm>
            <a:off x="-1334173" y="-533456"/>
            <a:ext cx="10723183" cy="6493000"/>
            <a:chOff x="-1334173" y="-533456"/>
            <a:chExt cx="10723183" cy="6493000"/>
          </a:xfrm>
        </p:grpSpPr>
        <p:grpSp>
          <p:nvGrpSpPr>
            <p:cNvPr id="50" name="Group 13" hidden="1"/>
            <p:cNvGrpSpPr/>
            <p:nvPr userDrawn="1"/>
          </p:nvGrpSpPr>
          <p:grpSpPr>
            <a:xfrm>
              <a:off x="-1334173" y="1145470"/>
              <a:ext cx="1327930" cy="4814074"/>
              <a:chOff x="-1334173" y="1145470"/>
              <a:chExt cx="1327930" cy="4814074"/>
            </a:xfrm>
          </p:grpSpPr>
          <p:grpSp>
            <p:nvGrpSpPr>
              <p:cNvPr id="58" name="Group 7" hidden="1"/>
              <p:cNvGrpSpPr/>
              <p:nvPr userDrawn="1"/>
            </p:nvGrpSpPr>
            <p:grpSpPr>
              <a:xfrm>
                <a:off x="-1334173" y="4420483"/>
                <a:ext cx="1327930" cy="276999"/>
                <a:chOff x="-1334173" y="4420483"/>
                <a:chExt cx="1327930" cy="276999"/>
              </a:xfrm>
            </p:grpSpPr>
            <p:cxnSp>
              <p:nvCxnSpPr>
                <p:cNvPr id="68" name="Straight Connector 67" hidden="1"/>
                <p:cNvCxnSpPr/>
                <p:nvPr userDrawn="1"/>
              </p:nvCxnSpPr>
              <p:spPr>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9" name="TextBox 68" hidden="1"/>
                <p:cNvSpPr txBox="1"/>
                <p:nvPr userDrawn="1"/>
              </p:nvSpPr>
              <p:spPr>
                <a:xfrm>
                  <a:off x="-1334173" y="4420483"/>
                  <a:ext cx="1072330" cy="276999"/>
                </a:xfrm>
                <a:prstGeom prst="rect">
                  <a:avLst/>
                </a:prstGeom>
                <a:solidFill>
                  <a:schemeClr val="bg1"/>
                </a:solidFill>
              </p:spPr>
              <p:txBody>
                <a:bodyPr wrap="square" lIns="0" tIns="0" rIns="0" bIns="0" rtlCol="0" anchor="ctr">
                  <a:spAutoFit/>
                </a:bodyPr>
                <a:lstStyle/>
                <a:p>
                  <a:pPr algn="ctr"/>
                  <a:r>
                    <a:rPr lang="en-AU" sz="900" b="1" dirty="0">
                      <a:solidFill>
                        <a:schemeClr val="tx1">
                          <a:lumMod val="85000"/>
                          <a:lumOff val="15000"/>
                        </a:schemeClr>
                      </a:solidFill>
                      <a:latin typeface="+mn-lt"/>
                    </a:rPr>
                    <a:t>3.14</a:t>
                  </a:r>
                  <a:br>
                    <a:rPr lang="en-AU" sz="900" b="1" dirty="0">
                      <a:solidFill>
                        <a:schemeClr val="tx1">
                          <a:lumMod val="85000"/>
                          <a:lumOff val="15000"/>
                        </a:schemeClr>
                      </a:solidFill>
                      <a:latin typeface="+mn-lt"/>
                    </a:rPr>
                  </a:br>
                  <a:r>
                    <a:rPr lang="en-AU" sz="900" b="1" dirty="0">
                      <a:solidFill>
                        <a:schemeClr val="tx1">
                          <a:lumMod val="85000"/>
                          <a:lumOff val="15000"/>
                        </a:schemeClr>
                      </a:solidFill>
                      <a:latin typeface="+mn-lt"/>
                    </a:rPr>
                    <a:t>X</a:t>
                  </a:r>
                  <a:r>
                    <a:rPr lang="en-AU" sz="900" b="1" baseline="0" dirty="0">
                      <a:solidFill>
                        <a:schemeClr val="tx1">
                          <a:lumMod val="85000"/>
                          <a:lumOff val="15000"/>
                        </a:schemeClr>
                      </a:solidFill>
                      <a:latin typeface="+mn-lt"/>
                    </a:rPr>
                    <a:t> AXIS</a:t>
                  </a:r>
                  <a:endParaRPr lang="en-AU" sz="900" b="1" dirty="0">
                    <a:solidFill>
                      <a:schemeClr val="tx1">
                        <a:lumMod val="85000"/>
                        <a:lumOff val="15000"/>
                      </a:schemeClr>
                    </a:solidFill>
                    <a:latin typeface="+mn-lt"/>
                  </a:endParaRPr>
                </a:p>
              </p:txBody>
            </p:sp>
          </p:grpSp>
          <p:grpSp>
            <p:nvGrpSpPr>
              <p:cNvPr id="59" name="Group 58" hidden="1"/>
              <p:cNvGrpSpPr/>
              <p:nvPr userDrawn="1"/>
            </p:nvGrpSpPr>
            <p:grpSpPr>
              <a:xfrm>
                <a:off x="-1334173" y="5682545"/>
                <a:ext cx="1327930" cy="276999"/>
                <a:chOff x="-1334173" y="5682545"/>
                <a:chExt cx="1327930" cy="276999"/>
              </a:xfrm>
            </p:grpSpPr>
            <p:cxnSp>
              <p:nvCxnSpPr>
                <p:cNvPr id="66" name="Straight Connector 65" hidden="1"/>
                <p:cNvCxnSpPr/>
                <p:nvPr userDrawn="1"/>
              </p:nvCxnSpPr>
              <p:spPr>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7" name="TextBox 66" hidden="1"/>
                <p:cNvSpPr txBox="1"/>
                <p:nvPr userDrawn="1"/>
              </p:nvSpPr>
              <p:spPr>
                <a:xfrm>
                  <a:off x="-1334173" y="5682545"/>
                  <a:ext cx="1072330" cy="276999"/>
                </a:xfrm>
                <a:prstGeom prst="rect">
                  <a:avLst/>
                </a:prstGeom>
                <a:solidFill>
                  <a:schemeClr val="bg1"/>
                </a:solidFill>
              </p:spPr>
              <p:txBody>
                <a:bodyPr wrap="square" lIns="0" tIns="0" rIns="0" bIns="0" rtlCol="0" anchor="ctr">
                  <a:spAutoFit/>
                </a:bodyPr>
                <a:lstStyle/>
                <a:p>
                  <a:pPr algn="ctr"/>
                  <a:r>
                    <a:rPr lang="en-AU" sz="900" b="1" dirty="0">
                      <a:solidFill>
                        <a:schemeClr val="tx1">
                          <a:lumMod val="85000"/>
                          <a:lumOff val="15000"/>
                        </a:schemeClr>
                      </a:solidFill>
                      <a:latin typeface="+mn-lt"/>
                    </a:rPr>
                    <a:t>6.65</a:t>
                  </a:r>
                  <a:br>
                    <a:rPr lang="en-AU" sz="900" b="1" dirty="0">
                      <a:solidFill>
                        <a:schemeClr val="tx1">
                          <a:lumMod val="85000"/>
                          <a:lumOff val="15000"/>
                        </a:schemeClr>
                      </a:solidFill>
                      <a:latin typeface="+mn-lt"/>
                    </a:rPr>
                  </a:br>
                  <a:r>
                    <a:rPr lang="en-AU" sz="900" b="1" dirty="0">
                      <a:solidFill>
                        <a:schemeClr val="tx1">
                          <a:lumMod val="85000"/>
                          <a:lumOff val="15000"/>
                        </a:schemeClr>
                      </a:solidFill>
                      <a:latin typeface="+mn-lt"/>
                    </a:rPr>
                    <a:t>BASE MARGIN</a:t>
                  </a:r>
                </a:p>
              </p:txBody>
            </p:sp>
          </p:grpSp>
          <p:grpSp>
            <p:nvGrpSpPr>
              <p:cNvPr id="60" name="Group 5" hidden="1"/>
              <p:cNvGrpSpPr/>
              <p:nvPr userDrawn="1"/>
            </p:nvGrpSpPr>
            <p:grpSpPr>
              <a:xfrm>
                <a:off x="-1334173" y="1145470"/>
                <a:ext cx="1327930" cy="276999"/>
                <a:chOff x="-1334173" y="1145470"/>
                <a:chExt cx="1327930" cy="276999"/>
              </a:xfrm>
            </p:grpSpPr>
            <p:cxnSp>
              <p:nvCxnSpPr>
                <p:cNvPr id="64" name="Straight Connector 63" hidden="1"/>
                <p:cNvCxnSpPr/>
                <p:nvPr userDrawn="1"/>
              </p:nvCxnSpPr>
              <p:spPr>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5" name="TextBox 64" hidden="1"/>
                <p:cNvSpPr txBox="1"/>
                <p:nvPr userDrawn="1"/>
              </p:nvSpPr>
              <p:spPr>
                <a:xfrm>
                  <a:off x="-1334173" y="1145470"/>
                  <a:ext cx="1072330" cy="276999"/>
                </a:xfrm>
                <a:prstGeom prst="rect">
                  <a:avLst/>
                </a:prstGeom>
                <a:solidFill>
                  <a:schemeClr val="bg1"/>
                </a:solidFill>
              </p:spPr>
              <p:txBody>
                <a:bodyPr wrap="square" lIns="0" tIns="0" rIns="0" bIns="0" rtlCol="0" anchor="ctr">
                  <a:spAutoFit/>
                </a:bodyPr>
                <a:lstStyle/>
                <a:p>
                  <a:pPr algn="ctr"/>
                  <a:r>
                    <a:rPr lang="en-AU" sz="900" b="1" dirty="0">
                      <a:solidFill>
                        <a:schemeClr val="tx1">
                          <a:lumMod val="85000"/>
                          <a:lumOff val="15000"/>
                        </a:schemeClr>
                      </a:solidFill>
                      <a:latin typeface="+mn-lt"/>
                    </a:rPr>
                    <a:t>5.95</a:t>
                  </a:r>
                </a:p>
                <a:p>
                  <a:pPr algn="ctr"/>
                  <a:r>
                    <a:rPr lang="en-AU" sz="900" b="1" dirty="0">
                      <a:solidFill>
                        <a:schemeClr val="tx1">
                          <a:lumMod val="85000"/>
                          <a:lumOff val="15000"/>
                        </a:schemeClr>
                      </a:solidFill>
                      <a:latin typeface="+mn-lt"/>
                    </a:rPr>
                    <a:t>TOP</a:t>
                  </a:r>
                  <a:r>
                    <a:rPr lang="en-AU" sz="900" b="1" baseline="0" dirty="0">
                      <a:solidFill>
                        <a:schemeClr val="tx1">
                          <a:lumMod val="85000"/>
                          <a:lumOff val="15000"/>
                        </a:schemeClr>
                      </a:solidFill>
                      <a:latin typeface="+mn-lt"/>
                    </a:rPr>
                    <a:t> MARGIN</a:t>
                  </a:r>
                  <a:endParaRPr lang="en-AU" sz="900" b="1" dirty="0">
                    <a:solidFill>
                      <a:schemeClr val="tx1">
                        <a:lumMod val="85000"/>
                        <a:lumOff val="15000"/>
                      </a:schemeClr>
                    </a:solidFill>
                    <a:latin typeface="+mn-lt"/>
                  </a:endParaRPr>
                </a:p>
              </p:txBody>
            </p:sp>
          </p:grpSp>
          <p:grpSp>
            <p:nvGrpSpPr>
              <p:cNvPr id="61" name="Group 8" hidden="1"/>
              <p:cNvGrpSpPr/>
              <p:nvPr userDrawn="1"/>
            </p:nvGrpSpPr>
            <p:grpSpPr>
              <a:xfrm>
                <a:off x="-1334173" y="1659820"/>
                <a:ext cx="1327930" cy="276999"/>
                <a:chOff x="-1334173" y="1659820"/>
                <a:chExt cx="1327930" cy="276999"/>
              </a:xfrm>
            </p:grpSpPr>
            <p:cxnSp>
              <p:nvCxnSpPr>
                <p:cNvPr id="62" name="Straight Connector 61" hidden="1"/>
                <p:cNvCxnSpPr/>
                <p:nvPr userDrawn="1"/>
              </p:nvCxnSpPr>
              <p:spPr>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3" name="TextBox 62" hidden="1"/>
                <p:cNvSpPr txBox="1"/>
                <p:nvPr userDrawn="1"/>
              </p:nvSpPr>
              <p:spPr>
                <a:xfrm>
                  <a:off x="-1334173" y="1659820"/>
                  <a:ext cx="1072330" cy="276999"/>
                </a:xfrm>
                <a:prstGeom prst="rect">
                  <a:avLst/>
                </a:prstGeom>
                <a:solidFill>
                  <a:schemeClr val="bg1"/>
                </a:solidFill>
              </p:spPr>
              <p:txBody>
                <a:bodyPr wrap="square" lIns="0" tIns="0" rIns="0" bIns="0" rtlCol="0" anchor="ctr">
                  <a:spAutoFit/>
                </a:bodyPr>
                <a:lstStyle/>
                <a:p>
                  <a:pPr algn="ctr"/>
                  <a:r>
                    <a:rPr lang="en-AU" sz="900" b="1" dirty="0">
                      <a:solidFill>
                        <a:schemeClr val="tx1">
                          <a:lumMod val="85000"/>
                          <a:lumOff val="15000"/>
                        </a:schemeClr>
                      </a:solidFill>
                      <a:latin typeface="+mn-lt"/>
                    </a:rPr>
                    <a:t>4.52</a:t>
                  </a:r>
                  <a:br>
                    <a:rPr lang="en-AU" sz="900" b="1" dirty="0">
                      <a:solidFill>
                        <a:schemeClr val="tx1">
                          <a:lumMod val="85000"/>
                          <a:lumOff val="15000"/>
                        </a:schemeClr>
                      </a:solidFill>
                      <a:latin typeface="+mn-lt"/>
                    </a:rPr>
                  </a:br>
                  <a:r>
                    <a:rPr lang="en-AU" sz="900" b="1" dirty="0">
                      <a:solidFill>
                        <a:schemeClr val="tx1">
                          <a:lumMod val="85000"/>
                          <a:lumOff val="15000"/>
                        </a:schemeClr>
                      </a:solidFill>
                      <a:latin typeface="+mn-lt"/>
                    </a:rPr>
                    <a:t>CHART TOP</a:t>
                  </a:r>
                </a:p>
              </p:txBody>
            </p:sp>
          </p:grpSp>
        </p:grpSp>
        <p:grpSp>
          <p:nvGrpSpPr>
            <p:cNvPr id="51" name="Group 6" hidden="1"/>
            <p:cNvGrpSpPr/>
            <p:nvPr userDrawn="1"/>
          </p:nvGrpSpPr>
          <p:grpSpPr>
            <a:xfrm>
              <a:off x="-253905" y="-533456"/>
              <a:ext cx="9642915" cy="533456"/>
              <a:chOff x="-253905" y="-533456"/>
              <a:chExt cx="9642915" cy="533456"/>
            </a:xfrm>
          </p:grpSpPr>
          <p:grpSp>
            <p:nvGrpSpPr>
              <p:cNvPr id="52" name="Group 51" hidden="1"/>
              <p:cNvGrpSpPr/>
              <p:nvPr userDrawn="1"/>
            </p:nvGrpSpPr>
            <p:grpSpPr>
              <a:xfrm>
                <a:off x="-253905" y="-533456"/>
                <a:ext cx="1072330" cy="533456"/>
                <a:chOff x="-250415" y="-533456"/>
                <a:chExt cx="1072330" cy="533456"/>
              </a:xfrm>
            </p:grpSpPr>
            <p:cxnSp>
              <p:nvCxnSpPr>
                <p:cNvPr id="56" name="Straight Connector 55" hidden="1"/>
                <p:cNvCxnSpPr/>
                <p:nvPr userDrawn="1"/>
              </p:nvCxnSpPr>
              <p:spPr>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7" name="TextBox 56" hidden="1"/>
                <p:cNvSpPr txBox="1"/>
                <p:nvPr userDrawn="1"/>
              </p:nvSpPr>
              <p:spPr>
                <a:xfrm>
                  <a:off x="-250415"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a:t>11.90</a:t>
                  </a:r>
                  <a:br>
                    <a:rPr lang="en-AU" dirty="0"/>
                  </a:br>
                  <a:r>
                    <a:rPr lang="en-AU" dirty="0"/>
                    <a:t>LEFT MARGIN</a:t>
                  </a:r>
                </a:p>
              </p:txBody>
            </p:sp>
          </p:grpSp>
          <p:grpSp>
            <p:nvGrpSpPr>
              <p:cNvPr id="53" name="Group 2" hidden="1"/>
              <p:cNvGrpSpPr/>
              <p:nvPr userDrawn="1"/>
            </p:nvGrpSpPr>
            <p:grpSpPr>
              <a:xfrm>
                <a:off x="8316680" y="-533456"/>
                <a:ext cx="1072330" cy="528999"/>
                <a:chOff x="7804969" y="-533456"/>
                <a:chExt cx="1072330" cy="528999"/>
              </a:xfrm>
            </p:grpSpPr>
            <p:cxnSp>
              <p:nvCxnSpPr>
                <p:cNvPr id="54" name="Straight Connector 53" hidden="1"/>
                <p:cNvCxnSpPr/>
                <p:nvPr userDrawn="1"/>
              </p:nvCxnSpPr>
              <p:spPr>
                <a:xfrm>
                  <a:off x="834113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5" name="TextBox 54" hidden="1"/>
                <p:cNvSpPr txBox="1"/>
                <p:nvPr userDrawn="1"/>
              </p:nvSpPr>
              <p:spPr>
                <a:xfrm>
                  <a:off x="7804969"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a:t>11.90</a:t>
                  </a:r>
                </a:p>
                <a:p>
                  <a:pPr lvl="0"/>
                  <a:r>
                    <a:rPr lang="en-AU" dirty="0"/>
                    <a:t>RIGHT MARGIN</a:t>
                  </a:r>
                </a:p>
              </p:txBody>
            </p:sp>
          </p:grpSp>
        </p:grpSp>
      </p:grpSp>
      <p:pic>
        <p:nvPicPr>
          <p:cNvPr id="31" name="Picture 6"/>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797675" y="6173368"/>
            <a:ext cx="20574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2" descr="http://www.tns-global.it/assets/images/global/tns-logo.jp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352933" y="6215797"/>
            <a:ext cx="2227707" cy="262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503836"/>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10" r:id="rId11"/>
  </p:sldLayoutIdLst>
  <p:hf hdr="0" dt="0"/>
  <p:txStyles>
    <p:titleStyle>
      <a:lvl1pPr algn="l" defTabSz="914400" rtl="0" eaLnBrk="1" latinLnBrk="0" hangingPunct="1">
        <a:spcBef>
          <a:spcPct val="0"/>
        </a:spcBef>
        <a:buNone/>
        <a:defRPr sz="24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1600" b="1" kern="1200">
          <a:solidFill>
            <a:schemeClr val="tx1">
              <a:lumMod val="85000"/>
              <a:lumOff val="15000"/>
            </a:schemeClr>
          </a:solidFill>
          <a:latin typeface="+mn-lt"/>
          <a:ea typeface="+mn-ea"/>
          <a:cs typeface="+mn-cs"/>
        </a:defRPr>
      </a:lvl1pPr>
      <a:lvl2pPr marL="0" indent="0" algn="l" defTabSz="914400" rtl="0" eaLnBrk="1" latinLnBrk="0" hangingPunct="1">
        <a:spcBef>
          <a:spcPct val="20000"/>
        </a:spcBef>
        <a:buFont typeface="Arial" pitchFamily="34" charset="0"/>
        <a:buNone/>
        <a:defRPr sz="1600" kern="1200">
          <a:solidFill>
            <a:schemeClr val="tx1">
              <a:lumMod val="85000"/>
              <a:lumOff val="15000"/>
            </a:schemeClr>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chemeClr val="tx1">
              <a:lumMod val="85000"/>
              <a:lumOff val="15000"/>
            </a:schemeClr>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chemeClr val="tx1">
              <a:lumMod val="85000"/>
              <a:lumOff val="15000"/>
            </a:schemeClr>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5751" y="1"/>
            <a:ext cx="8569324" cy="1031838"/>
          </a:xfrm>
          <a:prstGeom prst="rect">
            <a:avLst/>
          </a:prstGeom>
        </p:spPr>
        <p:txBody>
          <a:bodyPr vert="horz" lIns="0" tIns="208800" rIns="0" bIns="0" rtlCol="0" anchor="t">
            <a:noAutofit/>
          </a:bodyPr>
          <a:lstStyle/>
          <a:p>
            <a:r>
              <a:rPr lang="en-US" dirty="0"/>
              <a:t>Click to edit Master title style</a:t>
            </a:r>
            <a:endParaRPr lang="en-AU" dirty="0"/>
          </a:p>
        </p:txBody>
      </p:sp>
      <p:sp>
        <p:nvSpPr>
          <p:cNvPr id="3" name="Text Placeholder 2"/>
          <p:cNvSpPr>
            <a:spLocks noGrp="1"/>
          </p:cNvSpPr>
          <p:nvPr>
            <p:ph type="body" idx="1"/>
          </p:nvPr>
        </p:nvSpPr>
        <p:spPr>
          <a:xfrm>
            <a:off x="285750" y="1031837"/>
            <a:ext cx="8569324" cy="4035515"/>
          </a:xfrm>
          <a:prstGeom prst="rect">
            <a:avLst/>
          </a:prstGeom>
        </p:spPr>
        <p:txBody>
          <a:bodyPr vert="horz" lIns="0" tIns="21240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Slide Number Placeholder 3"/>
          <p:cNvSpPr>
            <a:spLocks noGrp="1"/>
          </p:cNvSpPr>
          <p:nvPr>
            <p:ph type="sldNum" sz="quarter" idx="4"/>
          </p:nvPr>
        </p:nvSpPr>
        <p:spPr>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pPr/>
              <a:t>‹#›</a:t>
            </a:fld>
            <a:endParaRPr lang="en-AU" dirty="0"/>
          </a:p>
        </p:txBody>
      </p:sp>
      <p:cxnSp>
        <p:nvCxnSpPr>
          <p:cNvPr id="70" name="Straight Connector 69"/>
          <p:cNvCxnSpPr/>
          <p:nvPr>
            <p:custDataLst>
              <p:tags r:id="rId14"/>
            </p:custDataLst>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46" name="Group 45" hidden="1"/>
          <p:cNvGrpSpPr/>
          <p:nvPr/>
        </p:nvGrpSpPr>
        <p:grpSpPr>
          <a:xfrm>
            <a:off x="-1334173" y="-533456"/>
            <a:ext cx="10723183" cy="6493000"/>
            <a:chOff x="-1334173" y="-533456"/>
            <a:chExt cx="10723183" cy="6493000"/>
          </a:xfrm>
        </p:grpSpPr>
        <p:grpSp>
          <p:nvGrpSpPr>
            <p:cNvPr id="47" name="Group 13" hidden="1"/>
            <p:cNvGrpSpPr/>
            <p:nvPr userDrawn="1"/>
          </p:nvGrpSpPr>
          <p:grpSpPr>
            <a:xfrm>
              <a:off x="-1334173" y="1145470"/>
              <a:ext cx="1327930" cy="4814074"/>
              <a:chOff x="-1334173" y="1145470"/>
              <a:chExt cx="1327930" cy="4814074"/>
            </a:xfrm>
          </p:grpSpPr>
          <p:grpSp>
            <p:nvGrpSpPr>
              <p:cNvPr id="55" name="Group 7" hidden="1"/>
              <p:cNvGrpSpPr/>
              <p:nvPr userDrawn="1"/>
            </p:nvGrpSpPr>
            <p:grpSpPr>
              <a:xfrm>
                <a:off x="-1334173" y="4420483"/>
                <a:ext cx="1327930" cy="276999"/>
                <a:chOff x="-1334173" y="4420483"/>
                <a:chExt cx="1327930" cy="276999"/>
              </a:xfrm>
            </p:grpSpPr>
            <p:cxnSp>
              <p:nvCxnSpPr>
                <p:cNvPr id="65" name="Straight Connector 64" hidden="1"/>
                <p:cNvCxnSpPr/>
                <p:nvPr userDrawn="1"/>
              </p:nvCxnSpPr>
              <p:spPr>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6" name="TextBox 65" hidden="1"/>
                <p:cNvSpPr txBox="1"/>
                <p:nvPr userDrawn="1"/>
              </p:nvSpPr>
              <p:spPr>
                <a:xfrm>
                  <a:off x="-1334173" y="4420483"/>
                  <a:ext cx="1072330" cy="276999"/>
                </a:xfrm>
                <a:prstGeom prst="rect">
                  <a:avLst/>
                </a:prstGeom>
                <a:solidFill>
                  <a:schemeClr val="bg1"/>
                </a:solidFill>
              </p:spPr>
              <p:txBody>
                <a:bodyPr wrap="square" lIns="0" tIns="0" rIns="0" bIns="0" rtlCol="0" anchor="ctr">
                  <a:spAutoFit/>
                </a:bodyPr>
                <a:lstStyle/>
                <a:p>
                  <a:pPr algn="ctr"/>
                  <a:r>
                    <a:rPr lang="en-AU" sz="900" b="1" dirty="0">
                      <a:solidFill>
                        <a:schemeClr val="tx1">
                          <a:lumMod val="85000"/>
                          <a:lumOff val="15000"/>
                        </a:schemeClr>
                      </a:solidFill>
                      <a:latin typeface="+mn-lt"/>
                    </a:rPr>
                    <a:t>3.14</a:t>
                  </a:r>
                  <a:br>
                    <a:rPr lang="en-AU" sz="900" b="1" dirty="0">
                      <a:solidFill>
                        <a:schemeClr val="tx1">
                          <a:lumMod val="85000"/>
                          <a:lumOff val="15000"/>
                        </a:schemeClr>
                      </a:solidFill>
                      <a:latin typeface="+mn-lt"/>
                    </a:rPr>
                  </a:br>
                  <a:r>
                    <a:rPr lang="en-AU" sz="900" b="1" dirty="0">
                      <a:solidFill>
                        <a:schemeClr val="tx1">
                          <a:lumMod val="85000"/>
                          <a:lumOff val="15000"/>
                        </a:schemeClr>
                      </a:solidFill>
                      <a:latin typeface="+mn-lt"/>
                    </a:rPr>
                    <a:t>X</a:t>
                  </a:r>
                  <a:r>
                    <a:rPr lang="en-AU" sz="900" b="1" baseline="0" dirty="0">
                      <a:solidFill>
                        <a:schemeClr val="tx1">
                          <a:lumMod val="85000"/>
                          <a:lumOff val="15000"/>
                        </a:schemeClr>
                      </a:solidFill>
                      <a:latin typeface="+mn-lt"/>
                    </a:rPr>
                    <a:t> AXIS</a:t>
                  </a:r>
                  <a:endParaRPr lang="en-AU" sz="900" b="1" dirty="0">
                    <a:solidFill>
                      <a:schemeClr val="tx1">
                        <a:lumMod val="85000"/>
                        <a:lumOff val="15000"/>
                      </a:schemeClr>
                    </a:solidFill>
                    <a:latin typeface="+mn-lt"/>
                  </a:endParaRPr>
                </a:p>
              </p:txBody>
            </p:sp>
          </p:grpSp>
          <p:grpSp>
            <p:nvGrpSpPr>
              <p:cNvPr id="56" name="Group 55" hidden="1"/>
              <p:cNvGrpSpPr/>
              <p:nvPr userDrawn="1"/>
            </p:nvGrpSpPr>
            <p:grpSpPr>
              <a:xfrm>
                <a:off x="-1334173" y="5682545"/>
                <a:ext cx="1327930" cy="276999"/>
                <a:chOff x="-1334173" y="5682545"/>
                <a:chExt cx="1327930" cy="276999"/>
              </a:xfrm>
            </p:grpSpPr>
            <p:cxnSp>
              <p:nvCxnSpPr>
                <p:cNvPr id="63" name="Straight Connector 62" hidden="1"/>
                <p:cNvCxnSpPr/>
                <p:nvPr userDrawn="1"/>
              </p:nvCxnSpPr>
              <p:spPr>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4" name="TextBox 63" hidden="1"/>
                <p:cNvSpPr txBox="1"/>
                <p:nvPr userDrawn="1"/>
              </p:nvSpPr>
              <p:spPr>
                <a:xfrm>
                  <a:off x="-1334173" y="5682545"/>
                  <a:ext cx="1072330" cy="276999"/>
                </a:xfrm>
                <a:prstGeom prst="rect">
                  <a:avLst/>
                </a:prstGeom>
                <a:solidFill>
                  <a:schemeClr val="bg1"/>
                </a:solidFill>
              </p:spPr>
              <p:txBody>
                <a:bodyPr wrap="square" lIns="0" tIns="0" rIns="0" bIns="0" rtlCol="0" anchor="ctr">
                  <a:spAutoFit/>
                </a:bodyPr>
                <a:lstStyle/>
                <a:p>
                  <a:pPr algn="ctr"/>
                  <a:r>
                    <a:rPr lang="en-AU" sz="900" b="1" dirty="0">
                      <a:solidFill>
                        <a:schemeClr val="tx1">
                          <a:lumMod val="85000"/>
                          <a:lumOff val="15000"/>
                        </a:schemeClr>
                      </a:solidFill>
                      <a:latin typeface="+mn-lt"/>
                    </a:rPr>
                    <a:t>6.65</a:t>
                  </a:r>
                  <a:br>
                    <a:rPr lang="en-AU" sz="900" b="1" dirty="0">
                      <a:solidFill>
                        <a:schemeClr val="tx1">
                          <a:lumMod val="85000"/>
                          <a:lumOff val="15000"/>
                        </a:schemeClr>
                      </a:solidFill>
                      <a:latin typeface="+mn-lt"/>
                    </a:rPr>
                  </a:br>
                  <a:r>
                    <a:rPr lang="en-AU" sz="900" b="1" dirty="0">
                      <a:solidFill>
                        <a:schemeClr val="tx1">
                          <a:lumMod val="85000"/>
                          <a:lumOff val="15000"/>
                        </a:schemeClr>
                      </a:solidFill>
                      <a:latin typeface="+mn-lt"/>
                    </a:rPr>
                    <a:t>BASE MARGIN</a:t>
                  </a:r>
                </a:p>
              </p:txBody>
            </p:sp>
          </p:grpSp>
          <p:grpSp>
            <p:nvGrpSpPr>
              <p:cNvPr id="57" name="Group 5" hidden="1"/>
              <p:cNvGrpSpPr/>
              <p:nvPr userDrawn="1"/>
            </p:nvGrpSpPr>
            <p:grpSpPr>
              <a:xfrm>
                <a:off x="-1334173" y="1145470"/>
                <a:ext cx="1327930" cy="276999"/>
                <a:chOff x="-1334173" y="1145470"/>
                <a:chExt cx="1327930" cy="276999"/>
              </a:xfrm>
            </p:grpSpPr>
            <p:cxnSp>
              <p:nvCxnSpPr>
                <p:cNvPr id="61" name="Straight Connector 60" hidden="1"/>
                <p:cNvCxnSpPr/>
                <p:nvPr userDrawn="1"/>
              </p:nvCxnSpPr>
              <p:spPr>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2" name="TextBox 61" hidden="1"/>
                <p:cNvSpPr txBox="1"/>
                <p:nvPr userDrawn="1"/>
              </p:nvSpPr>
              <p:spPr>
                <a:xfrm>
                  <a:off x="-1334173" y="1145470"/>
                  <a:ext cx="1072330" cy="276999"/>
                </a:xfrm>
                <a:prstGeom prst="rect">
                  <a:avLst/>
                </a:prstGeom>
                <a:solidFill>
                  <a:schemeClr val="bg1"/>
                </a:solidFill>
              </p:spPr>
              <p:txBody>
                <a:bodyPr wrap="square" lIns="0" tIns="0" rIns="0" bIns="0" rtlCol="0" anchor="ctr">
                  <a:spAutoFit/>
                </a:bodyPr>
                <a:lstStyle/>
                <a:p>
                  <a:pPr algn="ctr"/>
                  <a:r>
                    <a:rPr lang="en-AU" sz="900" b="1" dirty="0">
                      <a:solidFill>
                        <a:schemeClr val="tx1">
                          <a:lumMod val="85000"/>
                          <a:lumOff val="15000"/>
                        </a:schemeClr>
                      </a:solidFill>
                      <a:latin typeface="+mn-lt"/>
                    </a:rPr>
                    <a:t>5.95</a:t>
                  </a:r>
                </a:p>
                <a:p>
                  <a:pPr algn="ctr"/>
                  <a:r>
                    <a:rPr lang="en-AU" sz="900" b="1" dirty="0">
                      <a:solidFill>
                        <a:schemeClr val="tx1">
                          <a:lumMod val="85000"/>
                          <a:lumOff val="15000"/>
                        </a:schemeClr>
                      </a:solidFill>
                      <a:latin typeface="+mn-lt"/>
                    </a:rPr>
                    <a:t>TOP</a:t>
                  </a:r>
                  <a:r>
                    <a:rPr lang="en-AU" sz="900" b="1" baseline="0" dirty="0">
                      <a:solidFill>
                        <a:schemeClr val="tx1">
                          <a:lumMod val="85000"/>
                          <a:lumOff val="15000"/>
                        </a:schemeClr>
                      </a:solidFill>
                      <a:latin typeface="+mn-lt"/>
                    </a:rPr>
                    <a:t> MARGIN</a:t>
                  </a:r>
                  <a:endParaRPr lang="en-AU" sz="900" b="1" dirty="0">
                    <a:solidFill>
                      <a:schemeClr val="tx1">
                        <a:lumMod val="85000"/>
                        <a:lumOff val="15000"/>
                      </a:schemeClr>
                    </a:solidFill>
                    <a:latin typeface="+mn-lt"/>
                  </a:endParaRPr>
                </a:p>
              </p:txBody>
            </p:sp>
          </p:grpSp>
          <p:grpSp>
            <p:nvGrpSpPr>
              <p:cNvPr id="58" name="Group 8" hidden="1"/>
              <p:cNvGrpSpPr/>
              <p:nvPr userDrawn="1"/>
            </p:nvGrpSpPr>
            <p:grpSpPr>
              <a:xfrm>
                <a:off x="-1334173" y="1659820"/>
                <a:ext cx="1327930" cy="276999"/>
                <a:chOff x="-1334173" y="1659820"/>
                <a:chExt cx="1327930" cy="276999"/>
              </a:xfrm>
            </p:grpSpPr>
            <p:cxnSp>
              <p:nvCxnSpPr>
                <p:cNvPr id="59" name="Straight Connector 58" hidden="1"/>
                <p:cNvCxnSpPr/>
                <p:nvPr userDrawn="1"/>
              </p:nvCxnSpPr>
              <p:spPr>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0" name="TextBox 59" hidden="1"/>
                <p:cNvSpPr txBox="1"/>
                <p:nvPr userDrawn="1"/>
              </p:nvSpPr>
              <p:spPr>
                <a:xfrm>
                  <a:off x="-1334173" y="1659820"/>
                  <a:ext cx="1072330" cy="276999"/>
                </a:xfrm>
                <a:prstGeom prst="rect">
                  <a:avLst/>
                </a:prstGeom>
                <a:solidFill>
                  <a:schemeClr val="bg1"/>
                </a:solidFill>
              </p:spPr>
              <p:txBody>
                <a:bodyPr wrap="square" lIns="0" tIns="0" rIns="0" bIns="0" rtlCol="0" anchor="ctr">
                  <a:spAutoFit/>
                </a:bodyPr>
                <a:lstStyle/>
                <a:p>
                  <a:pPr algn="ctr"/>
                  <a:r>
                    <a:rPr lang="en-AU" sz="900" b="1" dirty="0">
                      <a:solidFill>
                        <a:schemeClr val="tx1">
                          <a:lumMod val="85000"/>
                          <a:lumOff val="15000"/>
                        </a:schemeClr>
                      </a:solidFill>
                      <a:latin typeface="+mn-lt"/>
                    </a:rPr>
                    <a:t>4.52</a:t>
                  </a:r>
                  <a:br>
                    <a:rPr lang="en-AU" sz="900" b="1" dirty="0">
                      <a:solidFill>
                        <a:schemeClr val="tx1">
                          <a:lumMod val="85000"/>
                          <a:lumOff val="15000"/>
                        </a:schemeClr>
                      </a:solidFill>
                      <a:latin typeface="+mn-lt"/>
                    </a:rPr>
                  </a:br>
                  <a:r>
                    <a:rPr lang="en-AU" sz="900" b="1" dirty="0">
                      <a:solidFill>
                        <a:schemeClr val="tx1">
                          <a:lumMod val="85000"/>
                          <a:lumOff val="15000"/>
                        </a:schemeClr>
                      </a:solidFill>
                      <a:latin typeface="+mn-lt"/>
                    </a:rPr>
                    <a:t>CHART TOP</a:t>
                  </a:r>
                </a:p>
              </p:txBody>
            </p:sp>
          </p:grpSp>
        </p:grpSp>
        <p:grpSp>
          <p:nvGrpSpPr>
            <p:cNvPr id="48" name="Group 6" hidden="1"/>
            <p:cNvGrpSpPr/>
            <p:nvPr userDrawn="1"/>
          </p:nvGrpSpPr>
          <p:grpSpPr>
            <a:xfrm>
              <a:off x="-253905" y="-533456"/>
              <a:ext cx="9642915" cy="533456"/>
              <a:chOff x="-253905" y="-533456"/>
              <a:chExt cx="9642915" cy="533456"/>
            </a:xfrm>
          </p:grpSpPr>
          <p:grpSp>
            <p:nvGrpSpPr>
              <p:cNvPr id="49" name="Group 48" hidden="1"/>
              <p:cNvGrpSpPr/>
              <p:nvPr userDrawn="1"/>
            </p:nvGrpSpPr>
            <p:grpSpPr>
              <a:xfrm>
                <a:off x="-253905" y="-533456"/>
                <a:ext cx="1072330" cy="533456"/>
                <a:chOff x="-250415" y="-533456"/>
                <a:chExt cx="1072330" cy="533456"/>
              </a:xfrm>
            </p:grpSpPr>
            <p:cxnSp>
              <p:nvCxnSpPr>
                <p:cNvPr id="53" name="Straight Connector 52" hidden="1"/>
                <p:cNvCxnSpPr/>
                <p:nvPr userDrawn="1"/>
              </p:nvCxnSpPr>
              <p:spPr>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4" name="TextBox 53" hidden="1"/>
                <p:cNvSpPr txBox="1"/>
                <p:nvPr userDrawn="1"/>
              </p:nvSpPr>
              <p:spPr>
                <a:xfrm>
                  <a:off x="-250415"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a:t>11.90</a:t>
                  </a:r>
                  <a:br>
                    <a:rPr lang="en-AU" dirty="0"/>
                  </a:br>
                  <a:r>
                    <a:rPr lang="en-AU" dirty="0"/>
                    <a:t>LEFT MARGIN</a:t>
                  </a:r>
                </a:p>
              </p:txBody>
            </p:sp>
          </p:grpSp>
          <p:grpSp>
            <p:nvGrpSpPr>
              <p:cNvPr id="50" name="Group 2" hidden="1"/>
              <p:cNvGrpSpPr/>
              <p:nvPr userDrawn="1"/>
            </p:nvGrpSpPr>
            <p:grpSpPr>
              <a:xfrm>
                <a:off x="8316680" y="-533456"/>
                <a:ext cx="1072330" cy="528999"/>
                <a:chOff x="7804969" y="-533456"/>
                <a:chExt cx="1072330" cy="528999"/>
              </a:xfrm>
            </p:grpSpPr>
            <p:cxnSp>
              <p:nvCxnSpPr>
                <p:cNvPr id="51" name="Straight Connector 50" hidden="1"/>
                <p:cNvCxnSpPr/>
                <p:nvPr userDrawn="1"/>
              </p:nvCxnSpPr>
              <p:spPr>
                <a:xfrm>
                  <a:off x="834113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2" name="TextBox 51" hidden="1"/>
                <p:cNvSpPr txBox="1"/>
                <p:nvPr userDrawn="1"/>
              </p:nvSpPr>
              <p:spPr>
                <a:xfrm>
                  <a:off x="7804969"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a:t>11.90</a:t>
                  </a:r>
                </a:p>
                <a:p>
                  <a:pPr lvl="0"/>
                  <a:r>
                    <a:rPr lang="en-AU" dirty="0"/>
                    <a:t>RIGHT MARGIN</a:t>
                  </a:r>
                </a:p>
              </p:txBody>
            </p:sp>
          </p:grpSp>
        </p:grpSp>
      </p:grpSp>
      <p:pic>
        <p:nvPicPr>
          <p:cNvPr id="32" name="Picture 6"/>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797675" y="6173368"/>
            <a:ext cx="20574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2" descr="http://www.tns-global.it/assets/images/global/tns-logo.jpg"/>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352933" y="6215797"/>
            <a:ext cx="2227707" cy="262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1697170"/>
      </p:ext>
    </p:extLst>
  </p:cSld>
  <p:clrMap bg1="lt1" tx1="dk1" bg2="lt2" tx2="dk2" accent1="accent1" accent2="accent2" accent3="accent3" accent4="accent4" accent5="accent5" accent6="accent6" hlink="hlink" folHlink="folHlink"/>
  <p:sldLayoutIdLst>
    <p:sldLayoutId id="2147483665" r:id="rId1"/>
    <p:sldLayoutId id="2147483685" r:id="rId2"/>
    <p:sldLayoutId id="2147483666" r:id="rId3"/>
    <p:sldLayoutId id="2147483686" r:id="rId4"/>
    <p:sldLayoutId id="2147483668" r:id="rId5"/>
    <p:sldLayoutId id="2147483689" r:id="rId6"/>
    <p:sldLayoutId id="2147483711" r:id="rId7"/>
    <p:sldLayoutId id="2147483712" r:id="rId8"/>
    <p:sldLayoutId id="2147483743" r:id="rId9"/>
    <p:sldLayoutId id="2147483744" r:id="rId10"/>
    <p:sldLayoutId id="2147483667" r:id="rId11"/>
    <p:sldLayoutId id="2147483745" r:id="rId12"/>
  </p:sldLayoutIdLst>
  <p:hf hdr="0" dt="0"/>
  <p:txStyles>
    <p:titleStyle>
      <a:lvl1pPr algn="l" defTabSz="914400" rtl="0" eaLnBrk="1" latinLnBrk="0" hangingPunct="1">
        <a:spcBef>
          <a:spcPct val="0"/>
        </a:spcBef>
        <a:buNone/>
        <a:defRPr sz="24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lang="en-US" sz="1600" b="0" kern="1200" dirty="0" smtClean="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6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5751" y="1"/>
            <a:ext cx="8569324" cy="1031838"/>
          </a:xfrm>
          <a:prstGeom prst="rect">
            <a:avLst/>
          </a:prstGeom>
        </p:spPr>
        <p:txBody>
          <a:bodyPr vert="horz" lIns="0" tIns="208800" rIns="0" bIns="0" rtlCol="0" anchor="t">
            <a:noAutofit/>
          </a:bodyPr>
          <a:lstStyle/>
          <a:p>
            <a:r>
              <a:rPr lang="en-US" dirty="0"/>
              <a:t>Click to edit Master title style</a:t>
            </a:r>
            <a:endParaRPr lang="en-AU" dirty="0"/>
          </a:p>
        </p:txBody>
      </p:sp>
      <p:sp>
        <p:nvSpPr>
          <p:cNvPr id="3" name="Text Placeholder 2"/>
          <p:cNvSpPr>
            <a:spLocks noGrp="1"/>
          </p:cNvSpPr>
          <p:nvPr>
            <p:ph type="body" idx="1"/>
          </p:nvPr>
        </p:nvSpPr>
        <p:spPr>
          <a:xfrm>
            <a:off x="285750" y="1031837"/>
            <a:ext cx="8569324" cy="4035515"/>
          </a:xfrm>
          <a:prstGeom prst="rect">
            <a:avLst/>
          </a:prstGeom>
        </p:spPr>
        <p:txBody>
          <a:bodyPr vert="horz" lIns="0" tIns="21240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Slide Number Placeholder 3"/>
          <p:cNvSpPr>
            <a:spLocks noGrp="1"/>
          </p:cNvSpPr>
          <p:nvPr>
            <p:ph type="sldNum" sz="quarter" idx="4"/>
          </p:nvPr>
        </p:nvSpPr>
        <p:spPr>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pPr/>
              <a:t>‹#›</a:t>
            </a:fld>
            <a:endParaRPr lang="en-AU" dirty="0"/>
          </a:p>
        </p:txBody>
      </p:sp>
      <p:sp>
        <p:nvSpPr>
          <p:cNvPr id="89" name="Rectangle 88"/>
          <p:cNvSpPr/>
          <p:nvPr>
            <p:custDataLst>
              <p:tags r:id="rId11"/>
            </p:custDataLst>
          </p:nvPr>
        </p:nvSpPr>
        <p:spPr>
          <a:xfrm>
            <a:off x="285750" y="5064973"/>
            <a:ext cx="8569324" cy="8818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0" rIns="91422" bIns="45710" rtlCol="0" anchor="ctr">
            <a:noAutofit/>
          </a:bodyPr>
          <a:lstStyle/>
          <a:p>
            <a:pPr lvl="0" algn="ctr"/>
            <a:endParaRPr lang="en-AU" dirty="0"/>
          </a:p>
        </p:txBody>
      </p:sp>
      <p:cxnSp>
        <p:nvCxnSpPr>
          <p:cNvPr id="70" name="Straight Connector 69"/>
          <p:cNvCxnSpPr/>
          <p:nvPr>
            <p:custDataLst>
              <p:tags r:id="rId12"/>
            </p:custDataLst>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47" name="Group 46" hidden="1"/>
          <p:cNvGrpSpPr/>
          <p:nvPr/>
        </p:nvGrpSpPr>
        <p:grpSpPr>
          <a:xfrm>
            <a:off x="-1334173" y="-533456"/>
            <a:ext cx="10723183" cy="6493000"/>
            <a:chOff x="-1334173" y="-533456"/>
            <a:chExt cx="10723183" cy="6493000"/>
          </a:xfrm>
        </p:grpSpPr>
        <p:grpSp>
          <p:nvGrpSpPr>
            <p:cNvPr id="48" name="Group 13" hidden="1"/>
            <p:cNvGrpSpPr/>
            <p:nvPr userDrawn="1"/>
          </p:nvGrpSpPr>
          <p:grpSpPr>
            <a:xfrm>
              <a:off x="-1334173" y="1145470"/>
              <a:ext cx="1327930" cy="4814074"/>
              <a:chOff x="-1334173" y="1145470"/>
              <a:chExt cx="1327930" cy="4814074"/>
            </a:xfrm>
          </p:grpSpPr>
          <p:grpSp>
            <p:nvGrpSpPr>
              <p:cNvPr id="56" name="Group 7" hidden="1"/>
              <p:cNvGrpSpPr/>
              <p:nvPr userDrawn="1"/>
            </p:nvGrpSpPr>
            <p:grpSpPr>
              <a:xfrm>
                <a:off x="-1334173" y="4420483"/>
                <a:ext cx="1327930" cy="276999"/>
                <a:chOff x="-1334173" y="4420483"/>
                <a:chExt cx="1327930" cy="276999"/>
              </a:xfrm>
            </p:grpSpPr>
            <p:cxnSp>
              <p:nvCxnSpPr>
                <p:cNvPr id="66" name="Straight Connector 65" hidden="1"/>
                <p:cNvCxnSpPr/>
                <p:nvPr userDrawn="1"/>
              </p:nvCxnSpPr>
              <p:spPr>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7" name="TextBox 66" hidden="1"/>
                <p:cNvSpPr txBox="1"/>
                <p:nvPr userDrawn="1"/>
              </p:nvSpPr>
              <p:spPr>
                <a:xfrm>
                  <a:off x="-1334173" y="4420483"/>
                  <a:ext cx="1072330" cy="276999"/>
                </a:xfrm>
                <a:prstGeom prst="rect">
                  <a:avLst/>
                </a:prstGeom>
                <a:solidFill>
                  <a:schemeClr val="bg1"/>
                </a:solidFill>
              </p:spPr>
              <p:txBody>
                <a:bodyPr wrap="square" lIns="0" tIns="0" rIns="0" bIns="0" rtlCol="0" anchor="ctr">
                  <a:spAutoFit/>
                </a:bodyPr>
                <a:lstStyle/>
                <a:p>
                  <a:pPr algn="ctr"/>
                  <a:r>
                    <a:rPr lang="en-AU" sz="900" b="1" dirty="0">
                      <a:solidFill>
                        <a:schemeClr val="tx1">
                          <a:lumMod val="85000"/>
                          <a:lumOff val="15000"/>
                        </a:schemeClr>
                      </a:solidFill>
                      <a:latin typeface="+mn-lt"/>
                    </a:rPr>
                    <a:t>3.14</a:t>
                  </a:r>
                  <a:br>
                    <a:rPr lang="en-AU" sz="900" b="1" dirty="0">
                      <a:solidFill>
                        <a:schemeClr val="tx1">
                          <a:lumMod val="85000"/>
                          <a:lumOff val="15000"/>
                        </a:schemeClr>
                      </a:solidFill>
                      <a:latin typeface="+mn-lt"/>
                    </a:rPr>
                  </a:br>
                  <a:r>
                    <a:rPr lang="en-AU" sz="900" b="1" dirty="0">
                      <a:solidFill>
                        <a:schemeClr val="tx1">
                          <a:lumMod val="85000"/>
                          <a:lumOff val="15000"/>
                        </a:schemeClr>
                      </a:solidFill>
                      <a:latin typeface="+mn-lt"/>
                    </a:rPr>
                    <a:t>X</a:t>
                  </a:r>
                  <a:r>
                    <a:rPr lang="en-AU" sz="900" b="1" baseline="0" dirty="0">
                      <a:solidFill>
                        <a:schemeClr val="tx1">
                          <a:lumMod val="85000"/>
                          <a:lumOff val="15000"/>
                        </a:schemeClr>
                      </a:solidFill>
                      <a:latin typeface="+mn-lt"/>
                    </a:rPr>
                    <a:t> AXIS</a:t>
                  </a:r>
                  <a:endParaRPr lang="en-AU" sz="900" b="1" dirty="0">
                    <a:solidFill>
                      <a:schemeClr val="tx1">
                        <a:lumMod val="85000"/>
                        <a:lumOff val="15000"/>
                      </a:schemeClr>
                    </a:solidFill>
                    <a:latin typeface="+mn-lt"/>
                  </a:endParaRPr>
                </a:p>
              </p:txBody>
            </p:sp>
          </p:grpSp>
          <p:grpSp>
            <p:nvGrpSpPr>
              <p:cNvPr id="57" name="Group 56" hidden="1"/>
              <p:cNvGrpSpPr/>
              <p:nvPr userDrawn="1"/>
            </p:nvGrpSpPr>
            <p:grpSpPr>
              <a:xfrm>
                <a:off x="-1334173" y="5682545"/>
                <a:ext cx="1327930" cy="276999"/>
                <a:chOff x="-1334173" y="5682545"/>
                <a:chExt cx="1327930" cy="276999"/>
              </a:xfrm>
            </p:grpSpPr>
            <p:cxnSp>
              <p:nvCxnSpPr>
                <p:cNvPr id="64" name="Straight Connector 63" hidden="1"/>
                <p:cNvCxnSpPr/>
                <p:nvPr userDrawn="1"/>
              </p:nvCxnSpPr>
              <p:spPr>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5" name="TextBox 64" hidden="1"/>
                <p:cNvSpPr txBox="1"/>
                <p:nvPr userDrawn="1"/>
              </p:nvSpPr>
              <p:spPr>
                <a:xfrm>
                  <a:off x="-1334173" y="5682545"/>
                  <a:ext cx="1072330" cy="276999"/>
                </a:xfrm>
                <a:prstGeom prst="rect">
                  <a:avLst/>
                </a:prstGeom>
                <a:solidFill>
                  <a:schemeClr val="bg1"/>
                </a:solidFill>
              </p:spPr>
              <p:txBody>
                <a:bodyPr wrap="square" lIns="0" tIns="0" rIns="0" bIns="0" rtlCol="0" anchor="ctr">
                  <a:spAutoFit/>
                </a:bodyPr>
                <a:lstStyle/>
                <a:p>
                  <a:pPr algn="ctr"/>
                  <a:r>
                    <a:rPr lang="en-AU" sz="900" b="1" dirty="0">
                      <a:solidFill>
                        <a:schemeClr val="tx1">
                          <a:lumMod val="85000"/>
                          <a:lumOff val="15000"/>
                        </a:schemeClr>
                      </a:solidFill>
                      <a:latin typeface="+mn-lt"/>
                    </a:rPr>
                    <a:t>6.65</a:t>
                  </a:r>
                  <a:br>
                    <a:rPr lang="en-AU" sz="900" b="1" dirty="0">
                      <a:solidFill>
                        <a:schemeClr val="tx1">
                          <a:lumMod val="85000"/>
                          <a:lumOff val="15000"/>
                        </a:schemeClr>
                      </a:solidFill>
                      <a:latin typeface="+mn-lt"/>
                    </a:rPr>
                  </a:br>
                  <a:r>
                    <a:rPr lang="en-AU" sz="900" b="1" dirty="0">
                      <a:solidFill>
                        <a:schemeClr val="tx1">
                          <a:lumMod val="85000"/>
                          <a:lumOff val="15000"/>
                        </a:schemeClr>
                      </a:solidFill>
                      <a:latin typeface="+mn-lt"/>
                    </a:rPr>
                    <a:t>BASE MARGIN</a:t>
                  </a:r>
                </a:p>
              </p:txBody>
            </p:sp>
          </p:grpSp>
          <p:grpSp>
            <p:nvGrpSpPr>
              <p:cNvPr id="58" name="Group 5" hidden="1"/>
              <p:cNvGrpSpPr/>
              <p:nvPr userDrawn="1"/>
            </p:nvGrpSpPr>
            <p:grpSpPr>
              <a:xfrm>
                <a:off x="-1334173" y="1145470"/>
                <a:ext cx="1327930" cy="276999"/>
                <a:chOff x="-1334173" y="1145470"/>
                <a:chExt cx="1327930" cy="276999"/>
              </a:xfrm>
            </p:grpSpPr>
            <p:cxnSp>
              <p:nvCxnSpPr>
                <p:cNvPr id="62" name="Straight Connector 61" hidden="1"/>
                <p:cNvCxnSpPr/>
                <p:nvPr userDrawn="1"/>
              </p:nvCxnSpPr>
              <p:spPr>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3" name="TextBox 62" hidden="1"/>
                <p:cNvSpPr txBox="1"/>
                <p:nvPr userDrawn="1"/>
              </p:nvSpPr>
              <p:spPr>
                <a:xfrm>
                  <a:off x="-1334173" y="1145470"/>
                  <a:ext cx="1072330" cy="276999"/>
                </a:xfrm>
                <a:prstGeom prst="rect">
                  <a:avLst/>
                </a:prstGeom>
                <a:solidFill>
                  <a:schemeClr val="bg1"/>
                </a:solidFill>
              </p:spPr>
              <p:txBody>
                <a:bodyPr wrap="square" lIns="0" tIns="0" rIns="0" bIns="0" rtlCol="0" anchor="ctr">
                  <a:spAutoFit/>
                </a:bodyPr>
                <a:lstStyle/>
                <a:p>
                  <a:pPr algn="ctr"/>
                  <a:r>
                    <a:rPr lang="en-AU" sz="900" b="1" dirty="0">
                      <a:solidFill>
                        <a:schemeClr val="tx1">
                          <a:lumMod val="85000"/>
                          <a:lumOff val="15000"/>
                        </a:schemeClr>
                      </a:solidFill>
                      <a:latin typeface="+mn-lt"/>
                    </a:rPr>
                    <a:t>5.95</a:t>
                  </a:r>
                </a:p>
                <a:p>
                  <a:pPr algn="ctr"/>
                  <a:r>
                    <a:rPr lang="en-AU" sz="900" b="1" dirty="0">
                      <a:solidFill>
                        <a:schemeClr val="tx1">
                          <a:lumMod val="85000"/>
                          <a:lumOff val="15000"/>
                        </a:schemeClr>
                      </a:solidFill>
                      <a:latin typeface="+mn-lt"/>
                    </a:rPr>
                    <a:t>TOP</a:t>
                  </a:r>
                  <a:r>
                    <a:rPr lang="en-AU" sz="900" b="1" baseline="0" dirty="0">
                      <a:solidFill>
                        <a:schemeClr val="tx1">
                          <a:lumMod val="85000"/>
                          <a:lumOff val="15000"/>
                        </a:schemeClr>
                      </a:solidFill>
                      <a:latin typeface="+mn-lt"/>
                    </a:rPr>
                    <a:t> MARGIN</a:t>
                  </a:r>
                  <a:endParaRPr lang="en-AU" sz="900" b="1" dirty="0">
                    <a:solidFill>
                      <a:schemeClr val="tx1">
                        <a:lumMod val="85000"/>
                        <a:lumOff val="15000"/>
                      </a:schemeClr>
                    </a:solidFill>
                    <a:latin typeface="+mn-lt"/>
                  </a:endParaRPr>
                </a:p>
              </p:txBody>
            </p:sp>
          </p:grpSp>
          <p:grpSp>
            <p:nvGrpSpPr>
              <p:cNvPr id="59" name="Group 8" hidden="1"/>
              <p:cNvGrpSpPr/>
              <p:nvPr userDrawn="1"/>
            </p:nvGrpSpPr>
            <p:grpSpPr>
              <a:xfrm>
                <a:off x="-1334173" y="1659820"/>
                <a:ext cx="1327930" cy="276999"/>
                <a:chOff x="-1334173" y="1659820"/>
                <a:chExt cx="1327930" cy="276999"/>
              </a:xfrm>
            </p:grpSpPr>
            <p:cxnSp>
              <p:nvCxnSpPr>
                <p:cNvPr id="60" name="Straight Connector 59" hidden="1"/>
                <p:cNvCxnSpPr/>
                <p:nvPr userDrawn="1"/>
              </p:nvCxnSpPr>
              <p:spPr>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1" name="TextBox 60" hidden="1"/>
                <p:cNvSpPr txBox="1"/>
                <p:nvPr userDrawn="1"/>
              </p:nvSpPr>
              <p:spPr>
                <a:xfrm>
                  <a:off x="-1334173" y="1659820"/>
                  <a:ext cx="1072330" cy="276999"/>
                </a:xfrm>
                <a:prstGeom prst="rect">
                  <a:avLst/>
                </a:prstGeom>
                <a:solidFill>
                  <a:schemeClr val="bg1"/>
                </a:solidFill>
              </p:spPr>
              <p:txBody>
                <a:bodyPr wrap="square" lIns="0" tIns="0" rIns="0" bIns="0" rtlCol="0" anchor="ctr">
                  <a:spAutoFit/>
                </a:bodyPr>
                <a:lstStyle/>
                <a:p>
                  <a:pPr algn="ctr"/>
                  <a:r>
                    <a:rPr lang="en-AU" sz="900" b="1" dirty="0">
                      <a:solidFill>
                        <a:schemeClr val="tx1">
                          <a:lumMod val="85000"/>
                          <a:lumOff val="15000"/>
                        </a:schemeClr>
                      </a:solidFill>
                      <a:latin typeface="+mn-lt"/>
                    </a:rPr>
                    <a:t>4.52</a:t>
                  </a:r>
                  <a:br>
                    <a:rPr lang="en-AU" sz="900" b="1" dirty="0">
                      <a:solidFill>
                        <a:schemeClr val="tx1">
                          <a:lumMod val="85000"/>
                          <a:lumOff val="15000"/>
                        </a:schemeClr>
                      </a:solidFill>
                      <a:latin typeface="+mn-lt"/>
                    </a:rPr>
                  </a:br>
                  <a:r>
                    <a:rPr lang="en-AU" sz="900" b="1" dirty="0">
                      <a:solidFill>
                        <a:schemeClr val="tx1">
                          <a:lumMod val="85000"/>
                          <a:lumOff val="15000"/>
                        </a:schemeClr>
                      </a:solidFill>
                      <a:latin typeface="+mn-lt"/>
                    </a:rPr>
                    <a:t>CHART TOP</a:t>
                  </a:r>
                </a:p>
              </p:txBody>
            </p:sp>
          </p:grpSp>
        </p:grpSp>
        <p:grpSp>
          <p:nvGrpSpPr>
            <p:cNvPr id="49" name="Group 6" hidden="1"/>
            <p:cNvGrpSpPr/>
            <p:nvPr userDrawn="1"/>
          </p:nvGrpSpPr>
          <p:grpSpPr>
            <a:xfrm>
              <a:off x="-253905" y="-533456"/>
              <a:ext cx="9642915" cy="533456"/>
              <a:chOff x="-253905" y="-533456"/>
              <a:chExt cx="9642915" cy="533456"/>
            </a:xfrm>
          </p:grpSpPr>
          <p:grpSp>
            <p:nvGrpSpPr>
              <p:cNvPr id="50" name="Group 49" hidden="1"/>
              <p:cNvGrpSpPr/>
              <p:nvPr userDrawn="1"/>
            </p:nvGrpSpPr>
            <p:grpSpPr>
              <a:xfrm>
                <a:off x="-253905" y="-533456"/>
                <a:ext cx="1072330" cy="533456"/>
                <a:chOff x="-250415" y="-533456"/>
                <a:chExt cx="1072330" cy="533456"/>
              </a:xfrm>
            </p:grpSpPr>
            <p:cxnSp>
              <p:nvCxnSpPr>
                <p:cNvPr id="54" name="Straight Connector 53" hidden="1"/>
                <p:cNvCxnSpPr/>
                <p:nvPr userDrawn="1"/>
              </p:nvCxnSpPr>
              <p:spPr>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5" name="TextBox 54" hidden="1"/>
                <p:cNvSpPr txBox="1"/>
                <p:nvPr userDrawn="1"/>
              </p:nvSpPr>
              <p:spPr>
                <a:xfrm>
                  <a:off x="-250415"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a:t>11.90</a:t>
                  </a:r>
                  <a:br>
                    <a:rPr lang="en-AU" dirty="0"/>
                  </a:br>
                  <a:r>
                    <a:rPr lang="en-AU" dirty="0"/>
                    <a:t>LEFT MARGIN</a:t>
                  </a:r>
                </a:p>
              </p:txBody>
            </p:sp>
          </p:grpSp>
          <p:grpSp>
            <p:nvGrpSpPr>
              <p:cNvPr id="51" name="Group 2" hidden="1"/>
              <p:cNvGrpSpPr/>
              <p:nvPr userDrawn="1"/>
            </p:nvGrpSpPr>
            <p:grpSpPr>
              <a:xfrm>
                <a:off x="8316680" y="-533456"/>
                <a:ext cx="1072330" cy="528999"/>
                <a:chOff x="7804969" y="-533456"/>
                <a:chExt cx="1072330" cy="528999"/>
              </a:xfrm>
            </p:grpSpPr>
            <p:cxnSp>
              <p:nvCxnSpPr>
                <p:cNvPr id="52" name="Straight Connector 51" hidden="1"/>
                <p:cNvCxnSpPr/>
                <p:nvPr userDrawn="1"/>
              </p:nvCxnSpPr>
              <p:spPr>
                <a:xfrm>
                  <a:off x="834113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3" name="TextBox 52" hidden="1"/>
                <p:cNvSpPr txBox="1"/>
                <p:nvPr userDrawn="1"/>
              </p:nvSpPr>
              <p:spPr>
                <a:xfrm>
                  <a:off x="7804969"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a:t>11.90</a:t>
                  </a:r>
                </a:p>
                <a:p>
                  <a:pPr lvl="0"/>
                  <a:r>
                    <a:rPr lang="en-AU" dirty="0"/>
                    <a:t>RIGHT MARGIN</a:t>
                  </a:r>
                </a:p>
              </p:txBody>
            </p:sp>
          </p:grpSp>
        </p:grpSp>
      </p:grpSp>
      <p:pic>
        <p:nvPicPr>
          <p:cNvPr id="33" name="Picture 6"/>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797675" y="6173368"/>
            <a:ext cx="20574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2" descr="http://www.tns-global.it/assets/images/global/tns-logo.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352933" y="6215797"/>
            <a:ext cx="2227707" cy="262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38070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Lst>
  <p:hf hdr="0" dt="0"/>
  <p:txStyles>
    <p:titleStyle>
      <a:lvl1pPr algn="l" defTabSz="914400" rtl="0" eaLnBrk="1" latinLnBrk="0" hangingPunct="1">
        <a:spcBef>
          <a:spcPct val="0"/>
        </a:spcBef>
        <a:buNone/>
        <a:defRPr sz="24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lang="en-US" sz="1600" b="0" kern="1200" dirty="0" smtClean="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6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5837" y="-3163"/>
            <a:ext cx="9151455" cy="6861163"/>
            <a:chOff x="-5837" y="-3163"/>
            <a:chExt cx="9151455" cy="6861163"/>
          </a:xfrm>
        </p:grpSpPr>
        <p:cxnSp>
          <p:nvCxnSpPr>
            <p:cNvPr id="8" name="Straight Connector 7"/>
            <p:cNvCxnSpPr/>
            <p:nvPr/>
          </p:nvCxnSpPr>
          <p:spPr>
            <a:xfrm>
              <a:off x="534163"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86163"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038163"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291688"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542163"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94163"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046163"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99688"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48545"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800545"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052545"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306070"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556545"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808545"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060545"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314070"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567781"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819781"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071781"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325306"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575781"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827781"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079781"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333306"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582163"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34163"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086163"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339688"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590163"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842163"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94163"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347688"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8598163"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8855075"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86513"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527837"/>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618" y="277012"/>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618" y="1031837"/>
              <a:ext cx="91381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0" y="781012"/>
              <a:ext cx="914561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618" y="1535799"/>
              <a:ext cx="913654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0" y="1284974"/>
              <a:ext cx="914561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0" y="2039799"/>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0" y="1788974"/>
              <a:ext cx="914561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618" y="2543875"/>
              <a:ext cx="914238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0" y="2293050"/>
              <a:ext cx="914561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0" y="3047875"/>
              <a:ext cx="914561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0" y="2797050"/>
              <a:ext cx="913978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618" y="3551837"/>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618" y="3301012"/>
              <a:ext cx="91381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0" y="4055837"/>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1618" y="3805012"/>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1618" y="4307837"/>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811837"/>
              <a:ext cx="913978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0" y="4561012"/>
              <a:ext cx="91381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0" y="5315799"/>
              <a:ext cx="914561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a:off x="-5837" y="5064974"/>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618" y="5819799"/>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0" y="5568974"/>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0" y="6071837"/>
              <a:ext cx="913978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0" y="6323837"/>
              <a:ext cx="91381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219" y="6575837"/>
              <a:ext cx="914238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5" name="Group 84" hidden="1"/>
          <p:cNvGrpSpPr/>
          <p:nvPr/>
        </p:nvGrpSpPr>
        <p:grpSpPr>
          <a:xfrm>
            <a:off x="-1334173" y="-533456"/>
            <a:ext cx="10723183" cy="6493000"/>
            <a:chOff x="-1334173" y="-533456"/>
            <a:chExt cx="10723183" cy="6493000"/>
          </a:xfrm>
        </p:grpSpPr>
        <p:grpSp>
          <p:nvGrpSpPr>
            <p:cNvPr id="90" name="Group 13" hidden="1"/>
            <p:cNvGrpSpPr/>
            <p:nvPr userDrawn="1"/>
          </p:nvGrpSpPr>
          <p:grpSpPr>
            <a:xfrm>
              <a:off x="-1334173" y="1145470"/>
              <a:ext cx="1327930" cy="4814074"/>
              <a:chOff x="-1334173" y="1145470"/>
              <a:chExt cx="1327930" cy="4814074"/>
            </a:xfrm>
          </p:grpSpPr>
          <p:grpSp>
            <p:nvGrpSpPr>
              <p:cNvPr id="99" name="Group 7" hidden="1"/>
              <p:cNvGrpSpPr/>
              <p:nvPr userDrawn="1"/>
            </p:nvGrpSpPr>
            <p:grpSpPr>
              <a:xfrm>
                <a:off x="-1334173" y="4420483"/>
                <a:ext cx="1327930" cy="276999"/>
                <a:chOff x="-1334173" y="4420483"/>
                <a:chExt cx="1327930" cy="276999"/>
              </a:xfrm>
            </p:grpSpPr>
            <p:cxnSp>
              <p:nvCxnSpPr>
                <p:cNvPr id="125" name="Straight Connector 124" hidden="1"/>
                <p:cNvCxnSpPr/>
                <p:nvPr userDrawn="1"/>
              </p:nvCxnSpPr>
              <p:spPr>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26" name="TextBox 125" hidden="1"/>
                <p:cNvSpPr txBox="1"/>
                <p:nvPr userDrawn="1"/>
              </p:nvSpPr>
              <p:spPr>
                <a:xfrm>
                  <a:off x="-1334173" y="4420483"/>
                  <a:ext cx="1072330" cy="276999"/>
                </a:xfrm>
                <a:prstGeom prst="rect">
                  <a:avLst/>
                </a:prstGeom>
                <a:solidFill>
                  <a:schemeClr val="bg1"/>
                </a:solidFill>
              </p:spPr>
              <p:txBody>
                <a:bodyPr wrap="square" lIns="0" tIns="0" rIns="0" bIns="0" rtlCol="0" anchor="ctr">
                  <a:spAutoFit/>
                </a:bodyPr>
                <a:lstStyle/>
                <a:p>
                  <a:pPr algn="ctr"/>
                  <a:r>
                    <a:rPr lang="en-AU" sz="900" b="1" dirty="0">
                      <a:solidFill>
                        <a:schemeClr val="tx1">
                          <a:lumMod val="85000"/>
                          <a:lumOff val="15000"/>
                        </a:schemeClr>
                      </a:solidFill>
                      <a:latin typeface="+mn-lt"/>
                    </a:rPr>
                    <a:t>3.14</a:t>
                  </a:r>
                  <a:br>
                    <a:rPr lang="en-AU" sz="900" b="1" dirty="0">
                      <a:solidFill>
                        <a:schemeClr val="tx1">
                          <a:lumMod val="85000"/>
                          <a:lumOff val="15000"/>
                        </a:schemeClr>
                      </a:solidFill>
                      <a:latin typeface="+mn-lt"/>
                    </a:rPr>
                  </a:br>
                  <a:r>
                    <a:rPr lang="en-AU" sz="900" b="1" dirty="0">
                      <a:solidFill>
                        <a:schemeClr val="tx1">
                          <a:lumMod val="85000"/>
                          <a:lumOff val="15000"/>
                        </a:schemeClr>
                      </a:solidFill>
                      <a:latin typeface="+mn-lt"/>
                    </a:rPr>
                    <a:t>X</a:t>
                  </a:r>
                  <a:r>
                    <a:rPr lang="en-AU" sz="900" b="1" baseline="0" dirty="0">
                      <a:solidFill>
                        <a:schemeClr val="tx1">
                          <a:lumMod val="85000"/>
                          <a:lumOff val="15000"/>
                        </a:schemeClr>
                      </a:solidFill>
                      <a:latin typeface="+mn-lt"/>
                    </a:rPr>
                    <a:t> AXIS</a:t>
                  </a:r>
                  <a:endParaRPr lang="en-AU" sz="900" b="1" dirty="0">
                    <a:solidFill>
                      <a:schemeClr val="tx1">
                        <a:lumMod val="85000"/>
                        <a:lumOff val="15000"/>
                      </a:schemeClr>
                    </a:solidFill>
                    <a:latin typeface="+mn-lt"/>
                  </a:endParaRPr>
                </a:p>
              </p:txBody>
            </p:sp>
          </p:grpSp>
          <p:grpSp>
            <p:nvGrpSpPr>
              <p:cNvPr id="105" name="Group 104" hidden="1"/>
              <p:cNvGrpSpPr/>
              <p:nvPr userDrawn="1"/>
            </p:nvGrpSpPr>
            <p:grpSpPr>
              <a:xfrm>
                <a:off x="-1334173" y="5682545"/>
                <a:ext cx="1327930" cy="276999"/>
                <a:chOff x="-1334173" y="5682545"/>
                <a:chExt cx="1327930" cy="276999"/>
              </a:xfrm>
            </p:grpSpPr>
            <p:cxnSp>
              <p:nvCxnSpPr>
                <p:cNvPr id="115" name="Straight Connector 114" hidden="1"/>
                <p:cNvCxnSpPr/>
                <p:nvPr userDrawn="1"/>
              </p:nvCxnSpPr>
              <p:spPr>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24" name="TextBox 123" hidden="1"/>
                <p:cNvSpPr txBox="1"/>
                <p:nvPr userDrawn="1"/>
              </p:nvSpPr>
              <p:spPr>
                <a:xfrm>
                  <a:off x="-1334173" y="5682545"/>
                  <a:ext cx="1072330" cy="276999"/>
                </a:xfrm>
                <a:prstGeom prst="rect">
                  <a:avLst/>
                </a:prstGeom>
                <a:solidFill>
                  <a:schemeClr val="bg1"/>
                </a:solidFill>
              </p:spPr>
              <p:txBody>
                <a:bodyPr wrap="square" lIns="0" tIns="0" rIns="0" bIns="0" rtlCol="0" anchor="ctr">
                  <a:spAutoFit/>
                </a:bodyPr>
                <a:lstStyle/>
                <a:p>
                  <a:pPr algn="ctr"/>
                  <a:r>
                    <a:rPr lang="en-AU" sz="900" b="1" dirty="0">
                      <a:solidFill>
                        <a:schemeClr val="tx1">
                          <a:lumMod val="85000"/>
                          <a:lumOff val="15000"/>
                        </a:schemeClr>
                      </a:solidFill>
                      <a:latin typeface="+mn-lt"/>
                    </a:rPr>
                    <a:t>6.65</a:t>
                  </a:r>
                  <a:br>
                    <a:rPr lang="en-AU" sz="900" b="1" dirty="0">
                      <a:solidFill>
                        <a:schemeClr val="tx1">
                          <a:lumMod val="85000"/>
                          <a:lumOff val="15000"/>
                        </a:schemeClr>
                      </a:solidFill>
                      <a:latin typeface="+mn-lt"/>
                    </a:rPr>
                  </a:br>
                  <a:r>
                    <a:rPr lang="en-AU" sz="900" b="1" dirty="0">
                      <a:solidFill>
                        <a:schemeClr val="tx1">
                          <a:lumMod val="85000"/>
                          <a:lumOff val="15000"/>
                        </a:schemeClr>
                      </a:solidFill>
                      <a:latin typeface="+mn-lt"/>
                    </a:rPr>
                    <a:t>BASE MARGIN</a:t>
                  </a:r>
                </a:p>
              </p:txBody>
            </p:sp>
          </p:grpSp>
          <p:grpSp>
            <p:nvGrpSpPr>
              <p:cNvPr id="106" name="Group 5" hidden="1"/>
              <p:cNvGrpSpPr/>
              <p:nvPr userDrawn="1"/>
            </p:nvGrpSpPr>
            <p:grpSpPr>
              <a:xfrm>
                <a:off x="-1334173" y="1145470"/>
                <a:ext cx="1327930" cy="276999"/>
                <a:chOff x="-1334173" y="1145470"/>
                <a:chExt cx="1327930" cy="276999"/>
              </a:xfrm>
            </p:grpSpPr>
            <p:cxnSp>
              <p:nvCxnSpPr>
                <p:cNvPr id="113" name="Straight Connector 112" hidden="1"/>
                <p:cNvCxnSpPr/>
                <p:nvPr userDrawn="1"/>
              </p:nvCxnSpPr>
              <p:spPr>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14" name="TextBox 113" hidden="1"/>
                <p:cNvSpPr txBox="1"/>
                <p:nvPr userDrawn="1"/>
              </p:nvSpPr>
              <p:spPr>
                <a:xfrm>
                  <a:off x="-1334173" y="1145470"/>
                  <a:ext cx="1072330" cy="276999"/>
                </a:xfrm>
                <a:prstGeom prst="rect">
                  <a:avLst/>
                </a:prstGeom>
                <a:solidFill>
                  <a:schemeClr val="bg1"/>
                </a:solidFill>
              </p:spPr>
              <p:txBody>
                <a:bodyPr wrap="square" lIns="0" tIns="0" rIns="0" bIns="0" rtlCol="0" anchor="ctr">
                  <a:spAutoFit/>
                </a:bodyPr>
                <a:lstStyle/>
                <a:p>
                  <a:pPr algn="ctr"/>
                  <a:r>
                    <a:rPr lang="en-AU" sz="900" b="1" dirty="0">
                      <a:solidFill>
                        <a:schemeClr val="tx1">
                          <a:lumMod val="85000"/>
                          <a:lumOff val="15000"/>
                        </a:schemeClr>
                      </a:solidFill>
                      <a:latin typeface="+mn-lt"/>
                    </a:rPr>
                    <a:t>5.95</a:t>
                  </a:r>
                </a:p>
                <a:p>
                  <a:pPr algn="ctr"/>
                  <a:r>
                    <a:rPr lang="en-AU" sz="900" b="1" dirty="0">
                      <a:solidFill>
                        <a:schemeClr val="tx1">
                          <a:lumMod val="85000"/>
                          <a:lumOff val="15000"/>
                        </a:schemeClr>
                      </a:solidFill>
                      <a:latin typeface="+mn-lt"/>
                    </a:rPr>
                    <a:t>TOP</a:t>
                  </a:r>
                  <a:r>
                    <a:rPr lang="en-AU" sz="900" b="1" baseline="0" dirty="0">
                      <a:solidFill>
                        <a:schemeClr val="tx1">
                          <a:lumMod val="85000"/>
                          <a:lumOff val="15000"/>
                        </a:schemeClr>
                      </a:solidFill>
                      <a:latin typeface="+mn-lt"/>
                    </a:rPr>
                    <a:t> MARGIN</a:t>
                  </a:r>
                  <a:endParaRPr lang="en-AU" sz="900" b="1" dirty="0">
                    <a:solidFill>
                      <a:schemeClr val="tx1">
                        <a:lumMod val="85000"/>
                        <a:lumOff val="15000"/>
                      </a:schemeClr>
                    </a:solidFill>
                    <a:latin typeface="+mn-lt"/>
                  </a:endParaRPr>
                </a:p>
              </p:txBody>
            </p:sp>
          </p:grpSp>
          <p:grpSp>
            <p:nvGrpSpPr>
              <p:cNvPr id="107" name="Group 8" hidden="1"/>
              <p:cNvGrpSpPr/>
              <p:nvPr userDrawn="1"/>
            </p:nvGrpSpPr>
            <p:grpSpPr>
              <a:xfrm>
                <a:off x="-1334173" y="1659820"/>
                <a:ext cx="1327930" cy="276999"/>
                <a:chOff x="-1334173" y="1659820"/>
                <a:chExt cx="1327930" cy="276999"/>
              </a:xfrm>
            </p:grpSpPr>
            <p:cxnSp>
              <p:nvCxnSpPr>
                <p:cNvPr id="108" name="Straight Connector 107" hidden="1"/>
                <p:cNvCxnSpPr/>
                <p:nvPr userDrawn="1"/>
              </p:nvCxnSpPr>
              <p:spPr>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09" name="TextBox 108" hidden="1"/>
                <p:cNvSpPr txBox="1"/>
                <p:nvPr userDrawn="1"/>
              </p:nvSpPr>
              <p:spPr>
                <a:xfrm>
                  <a:off x="-1334173" y="1659820"/>
                  <a:ext cx="1072330" cy="276999"/>
                </a:xfrm>
                <a:prstGeom prst="rect">
                  <a:avLst/>
                </a:prstGeom>
                <a:solidFill>
                  <a:schemeClr val="bg1"/>
                </a:solidFill>
              </p:spPr>
              <p:txBody>
                <a:bodyPr wrap="square" lIns="0" tIns="0" rIns="0" bIns="0" rtlCol="0" anchor="ctr">
                  <a:spAutoFit/>
                </a:bodyPr>
                <a:lstStyle/>
                <a:p>
                  <a:pPr algn="ctr"/>
                  <a:r>
                    <a:rPr lang="en-AU" sz="900" b="1" dirty="0">
                      <a:solidFill>
                        <a:schemeClr val="tx1">
                          <a:lumMod val="85000"/>
                          <a:lumOff val="15000"/>
                        </a:schemeClr>
                      </a:solidFill>
                      <a:latin typeface="+mn-lt"/>
                    </a:rPr>
                    <a:t>4.52</a:t>
                  </a:r>
                  <a:br>
                    <a:rPr lang="en-AU" sz="900" b="1" dirty="0">
                      <a:solidFill>
                        <a:schemeClr val="tx1">
                          <a:lumMod val="85000"/>
                          <a:lumOff val="15000"/>
                        </a:schemeClr>
                      </a:solidFill>
                      <a:latin typeface="+mn-lt"/>
                    </a:rPr>
                  </a:br>
                  <a:r>
                    <a:rPr lang="en-AU" sz="900" b="1" dirty="0">
                      <a:solidFill>
                        <a:schemeClr val="tx1">
                          <a:lumMod val="85000"/>
                          <a:lumOff val="15000"/>
                        </a:schemeClr>
                      </a:solidFill>
                      <a:latin typeface="+mn-lt"/>
                    </a:rPr>
                    <a:t>CHART TOP</a:t>
                  </a:r>
                </a:p>
              </p:txBody>
            </p:sp>
          </p:grpSp>
        </p:grpSp>
        <p:grpSp>
          <p:nvGrpSpPr>
            <p:cNvPr id="91" name="Group 6" hidden="1"/>
            <p:cNvGrpSpPr/>
            <p:nvPr userDrawn="1"/>
          </p:nvGrpSpPr>
          <p:grpSpPr>
            <a:xfrm>
              <a:off x="-253905" y="-533456"/>
              <a:ext cx="9642915" cy="533456"/>
              <a:chOff x="-253905" y="-533456"/>
              <a:chExt cx="9642915" cy="533456"/>
            </a:xfrm>
          </p:grpSpPr>
          <p:grpSp>
            <p:nvGrpSpPr>
              <p:cNvPr id="93" name="Group 92" hidden="1"/>
              <p:cNvGrpSpPr/>
              <p:nvPr userDrawn="1"/>
            </p:nvGrpSpPr>
            <p:grpSpPr>
              <a:xfrm>
                <a:off x="-253905" y="-533456"/>
                <a:ext cx="1072330" cy="533456"/>
                <a:chOff x="-250415" y="-533456"/>
                <a:chExt cx="1072330" cy="533456"/>
              </a:xfrm>
            </p:grpSpPr>
            <p:cxnSp>
              <p:nvCxnSpPr>
                <p:cNvPr id="97" name="Straight Connector 96" hidden="1"/>
                <p:cNvCxnSpPr/>
                <p:nvPr userDrawn="1"/>
              </p:nvCxnSpPr>
              <p:spPr>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98" name="TextBox 97" hidden="1"/>
                <p:cNvSpPr txBox="1"/>
                <p:nvPr userDrawn="1"/>
              </p:nvSpPr>
              <p:spPr>
                <a:xfrm>
                  <a:off x="-250415"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a:t>11.90</a:t>
                  </a:r>
                  <a:br>
                    <a:rPr lang="en-AU" dirty="0"/>
                  </a:br>
                  <a:r>
                    <a:rPr lang="en-AU" dirty="0"/>
                    <a:t>LEFT MARGIN</a:t>
                  </a:r>
                </a:p>
              </p:txBody>
            </p:sp>
          </p:grpSp>
          <p:grpSp>
            <p:nvGrpSpPr>
              <p:cNvPr id="94" name="Group 2" hidden="1"/>
              <p:cNvGrpSpPr/>
              <p:nvPr userDrawn="1"/>
            </p:nvGrpSpPr>
            <p:grpSpPr>
              <a:xfrm>
                <a:off x="8316680" y="-533456"/>
                <a:ext cx="1072330" cy="528999"/>
                <a:chOff x="7804969" y="-533456"/>
                <a:chExt cx="1072330" cy="528999"/>
              </a:xfrm>
            </p:grpSpPr>
            <p:cxnSp>
              <p:nvCxnSpPr>
                <p:cNvPr id="95" name="Straight Connector 94" hidden="1"/>
                <p:cNvCxnSpPr/>
                <p:nvPr userDrawn="1"/>
              </p:nvCxnSpPr>
              <p:spPr>
                <a:xfrm>
                  <a:off x="834113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96" name="TextBox 95" hidden="1"/>
                <p:cNvSpPr txBox="1"/>
                <p:nvPr userDrawn="1"/>
              </p:nvSpPr>
              <p:spPr>
                <a:xfrm>
                  <a:off x="7804969"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a:t>11.90</a:t>
                  </a:r>
                </a:p>
                <a:p>
                  <a:pPr lvl="0"/>
                  <a:r>
                    <a:rPr lang="en-AU" dirty="0"/>
                    <a:t>RIGHT MARGIN</a:t>
                  </a:r>
                </a:p>
              </p:txBody>
            </p:sp>
          </p:grpSp>
        </p:grpSp>
      </p:grpSp>
    </p:spTree>
    <p:extLst>
      <p:ext uri="{BB962C8B-B14F-4D97-AF65-F5344CB8AC3E}">
        <p14:creationId xmlns:p14="http://schemas.microsoft.com/office/powerpoint/2010/main" val="2248527655"/>
      </p:ext>
    </p:extLst>
  </p:cSld>
  <p:clrMap bg1="lt1" tx1="dk1" bg2="lt2" tx2="dk2" accent1="accent1" accent2="accent2" accent3="accent3" accent4="accent4" accent5="accent5" accent6="accent6" hlink="hlink" folHlink="folHlink"/>
  <p:sldLayoutIdLst>
    <p:sldLayoutId id="2147483678" r:id="rId1"/>
  </p:sldLayoutIdLst>
  <p:hf hdr="0" dt="0"/>
  <p:txStyles>
    <p:titleStyle>
      <a:lvl1pPr algn="l" defTabSz="914400" rtl="0" eaLnBrk="1" latinLnBrk="0" hangingPunct="1">
        <a:spcBef>
          <a:spcPct val="0"/>
        </a:spcBef>
        <a:buNone/>
        <a:defRPr sz="24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1600" b="0" kern="120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6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19163559"/>
      </p:ext>
    </p:extLst>
  </p:cSld>
  <p:clrMap bg1="lt1" tx1="dk1" bg2="lt2" tx2="dk2" accent1="accent1" accent2="accent2" accent3="accent3" accent4="accent4" accent5="accent5" accent6="accent6" hlink="hlink" folHlink="folHlink"/>
  <p:sldLayoutIdLst>
    <p:sldLayoutId id="214748374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chart" Target="../charts/char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chart" Target="../charts/char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chart" Target="../charts/char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chart" Target="../charts/char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chart" Target="../charts/char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chart" Target="../charts/char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chart" Target="../charts/char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chart" Target="../charts/char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chart" Target="../charts/char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chart" Target="../charts/char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chart" Target="../charts/char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chart" Target="../charts/char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chart" Target="../charts/char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chart" Target="../charts/char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chart" Target="../charts/char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chart" Target="../charts/chart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chart" Target="../charts/chart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chart" Target="../charts/char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chart" Target="../charts/char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chart" Target="../charts/chart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chart" Target="../charts/chart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10.jpeg"/></Relationships>
</file>

<file path=ppt/slides/_rels/slide34.xml.rels><?xml version="1.0" encoding="UTF-8" standalone="yes"?>
<Relationships xmlns="http://schemas.openxmlformats.org/package/2006/relationships"><Relationship Id="rId3" Type="http://schemas.openxmlformats.org/officeDocument/2006/relationships/hyperlink" Target="mailto:Berit@arkitektbedriftene.no" TargetMode="External"/><Relationship Id="rId4" Type="http://schemas.openxmlformats.org/officeDocument/2006/relationships/hyperlink" Target="mailto:Martin.Svedman@tns-gallup.no" TargetMode="External"/><Relationship Id="rId5" Type="http://schemas.openxmlformats.org/officeDocument/2006/relationships/hyperlink" Target="http://ec.europa.eu/economy_finance/db_indicators/surveys/documents/userguide_en.pdf" TargetMode="External"/><Relationship Id="rId1" Type="http://schemas.openxmlformats.org/officeDocument/2006/relationships/slideLayout" Target="../slideLayouts/slideLayout22.xml"/><Relationship Id="rId2" Type="http://schemas.openxmlformats.org/officeDocument/2006/relationships/image" Target="../media/image10.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chart" Target="../charts/char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chart" Target="../charts/char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chart" Target="../charts/char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chart" Target="../charts/char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err="1"/>
              <a:t>Konjunkturrapport</a:t>
            </a:r>
            <a:r>
              <a:rPr lang="en-AU" dirty="0"/>
              <a:t> for </a:t>
            </a:r>
            <a:r>
              <a:rPr lang="en-AU" dirty="0" err="1"/>
              <a:t>arkitektbransjen</a:t>
            </a:r>
            <a:r>
              <a:rPr lang="en-AU" dirty="0"/>
              <a:t> </a:t>
            </a:r>
            <a:br>
              <a:rPr lang="en-AU" dirty="0"/>
            </a:br>
            <a:r>
              <a:rPr lang="en-AU" dirty="0"/>
              <a:t/>
            </a:r>
            <a:br>
              <a:rPr lang="en-AU" dirty="0"/>
            </a:br>
            <a:r>
              <a:rPr lang="en-AU" dirty="0"/>
              <a:t/>
            </a:r>
            <a:br>
              <a:rPr lang="en-AU" dirty="0"/>
            </a:br>
            <a:r>
              <a:rPr lang="en-AU" dirty="0"/>
              <a:t/>
            </a:r>
            <a:br>
              <a:rPr lang="en-AU" dirty="0"/>
            </a:br>
            <a:r>
              <a:rPr lang="en-AU" dirty="0"/>
              <a:t>2H 2017</a:t>
            </a:r>
            <a:br>
              <a:rPr lang="en-AU" dirty="0"/>
            </a:br>
            <a:endParaRPr lang="en-AU" dirty="0"/>
          </a:p>
        </p:txBody>
      </p:sp>
    </p:spTree>
    <p:custDataLst>
      <p:tags r:id="rId1"/>
    </p:custDataLst>
    <p:extLst>
      <p:ext uri="{BB962C8B-B14F-4D97-AF65-F5344CB8AC3E}">
        <p14:creationId xmlns:p14="http://schemas.microsoft.com/office/powerpoint/2010/main" val="3298341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De fleste regioner melder om større ordrereserver idag enn for 6 måneder siden. Unntaket er Nord-Norge. </a:t>
            </a:r>
          </a:p>
        </p:txBody>
      </p:sp>
      <p:sp>
        <p:nvSpPr>
          <p:cNvPr id="3" name="Plassholder for lysbildenummer 2"/>
          <p:cNvSpPr>
            <a:spLocks noGrp="1"/>
          </p:cNvSpPr>
          <p:nvPr>
            <p:ph type="sldNum" sz="quarter" idx="10"/>
          </p:nvPr>
        </p:nvSpPr>
        <p:spPr/>
        <p:txBody>
          <a:bodyPr/>
          <a:lstStyle/>
          <a:p>
            <a:fld id="{9784CBA3-D598-4B1F-BAA3-EE14B5154290}" type="slidenum">
              <a:rPr lang="en-AU" smtClean="0"/>
              <a:pPr/>
              <a:t>10</a:t>
            </a:fld>
            <a:endParaRPr lang="en-AU" dirty="0"/>
          </a:p>
        </p:txBody>
      </p:sp>
      <p:sp>
        <p:nvSpPr>
          <p:cNvPr id="5" name="Plassholder for tekst 4"/>
          <p:cNvSpPr>
            <a:spLocks noGrp="1"/>
          </p:cNvSpPr>
          <p:nvPr>
            <p:ph type="body" sz="quarter" idx="15"/>
          </p:nvPr>
        </p:nvSpPr>
        <p:spPr>
          <a:xfrm>
            <a:off x="285750" y="1177836"/>
            <a:ext cx="8569324" cy="758861"/>
          </a:xfrm>
        </p:spPr>
        <p:txBody>
          <a:bodyPr/>
          <a:lstStyle/>
          <a:p>
            <a:r>
              <a:rPr lang="nb-NO" dirty="0"/>
              <a:t>Hvor stor er din ordrereserve nå i forhold til for 6 måneder siden?</a:t>
            </a:r>
          </a:p>
        </p:txBody>
      </p:sp>
      <p:sp>
        <p:nvSpPr>
          <p:cNvPr id="8" name="TekstSylinder 7"/>
          <p:cNvSpPr txBox="1"/>
          <p:nvPr/>
        </p:nvSpPr>
        <p:spPr>
          <a:xfrm>
            <a:off x="2672079" y="6249783"/>
            <a:ext cx="4003041" cy="400110"/>
          </a:xfrm>
          <a:prstGeom prst="rect">
            <a:avLst/>
          </a:prstGeom>
          <a:noFill/>
        </p:spPr>
        <p:txBody>
          <a:bodyPr wrap="square" rtlCol="0">
            <a:spAutoFit/>
          </a:bodyPr>
          <a:lstStyle/>
          <a:p>
            <a:r>
              <a:rPr lang="nb-NO" sz="1000" b="0" dirty="0">
                <a:latin typeface="+mn-lt"/>
              </a:rPr>
              <a:t>Oslo N= 75   Østlandet= 39 Sørlandet N= 14  Midt-Norge N= 32  Vestlandet N=27  Nord-Norge N=9</a:t>
            </a:r>
          </a:p>
        </p:txBody>
      </p:sp>
      <p:graphicFrame>
        <p:nvGraphicFramePr>
          <p:cNvPr id="9" name="Diagram 5"/>
          <p:cNvGraphicFramePr>
            <a:graphicFrameLocks/>
          </p:cNvGraphicFramePr>
          <p:nvPr>
            <p:extLst>
              <p:ext uri="{D42A27DB-BD31-4B8C-83A1-F6EECF244321}">
                <p14:modId xmlns:p14="http://schemas.microsoft.com/office/powerpoint/2010/main" val="101859720"/>
              </p:ext>
            </p:extLst>
          </p:nvPr>
        </p:nvGraphicFramePr>
        <p:xfrm>
          <a:off x="938151" y="1757549"/>
          <a:ext cx="7267698" cy="40969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66876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6"/>
          <p:cNvGraphicFramePr>
            <a:graphicFrameLocks/>
          </p:cNvGraphicFramePr>
          <p:nvPr>
            <p:extLst>
              <p:ext uri="{D42A27DB-BD31-4B8C-83A1-F6EECF244321}">
                <p14:modId xmlns:p14="http://schemas.microsoft.com/office/powerpoint/2010/main" val="4018369050"/>
              </p:ext>
            </p:extLst>
          </p:nvPr>
        </p:nvGraphicFramePr>
        <p:xfrm>
          <a:off x="398873" y="2078286"/>
          <a:ext cx="7950734" cy="3939881"/>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0"/>
          </p:nvPr>
        </p:nvSpPr>
        <p:spPr/>
        <p:txBody>
          <a:bodyPr/>
          <a:lstStyle/>
          <a:p>
            <a:fld id="{9784CBA3-D598-4B1F-BAA3-EE14B5154290}" type="slidenum">
              <a:rPr lang="en-AU" smtClean="0"/>
              <a:pPr/>
              <a:t>11</a:t>
            </a:fld>
            <a:endParaRPr lang="en-AU" dirty="0"/>
          </a:p>
        </p:txBody>
      </p:sp>
      <p:sp>
        <p:nvSpPr>
          <p:cNvPr id="7" name="TextBox 6"/>
          <p:cNvSpPr txBox="1"/>
          <p:nvPr/>
        </p:nvSpPr>
        <p:spPr>
          <a:xfrm>
            <a:off x="1765517" y="1703078"/>
            <a:ext cx="738745" cy="400110"/>
          </a:xfrm>
          <a:prstGeom prst="rect">
            <a:avLst/>
          </a:prstGeom>
          <a:noFill/>
        </p:spPr>
        <p:txBody>
          <a:bodyPr wrap="square" rtlCol="0">
            <a:spAutoFit/>
          </a:bodyPr>
          <a:lstStyle/>
          <a:p>
            <a:pPr algn="ctr"/>
            <a:r>
              <a:rPr lang="nb-NO" sz="1000" b="0" dirty="0"/>
              <a:t>Nord-Norge</a:t>
            </a:r>
          </a:p>
        </p:txBody>
      </p:sp>
      <p:sp>
        <p:nvSpPr>
          <p:cNvPr id="8" name="TextBox 7"/>
          <p:cNvSpPr txBox="1"/>
          <p:nvPr/>
        </p:nvSpPr>
        <p:spPr>
          <a:xfrm>
            <a:off x="5770118" y="1710868"/>
            <a:ext cx="825997" cy="246221"/>
          </a:xfrm>
          <a:prstGeom prst="rect">
            <a:avLst/>
          </a:prstGeom>
          <a:noFill/>
        </p:spPr>
        <p:txBody>
          <a:bodyPr wrap="square" rtlCol="0">
            <a:spAutoFit/>
          </a:bodyPr>
          <a:lstStyle/>
          <a:p>
            <a:pPr algn="ctr"/>
            <a:r>
              <a:rPr lang="nb-NO" sz="1000" b="0" dirty="0"/>
              <a:t>Sørlandet</a:t>
            </a:r>
          </a:p>
        </p:txBody>
      </p:sp>
      <p:sp>
        <p:nvSpPr>
          <p:cNvPr id="9" name="TextBox 8"/>
          <p:cNvSpPr txBox="1"/>
          <p:nvPr/>
        </p:nvSpPr>
        <p:spPr>
          <a:xfrm>
            <a:off x="4084405" y="1763965"/>
            <a:ext cx="820324" cy="246221"/>
          </a:xfrm>
          <a:prstGeom prst="rect">
            <a:avLst/>
          </a:prstGeom>
          <a:noFill/>
        </p:spPr>
        <p:txBody>
          <a:bodyPr wrap="square" rtlCol="0">
            <a:spAutoFit/>
          </a:bodyPr>
          <a:lstStyle/>
          <a:p>
            <a:pPr algn="ctr"/>
            <a:r>
              <a:rPr lang="nb-NO" sz="1000" b="0" dirty="0"/>
              <a:t>Østlandet</a:t>
            </a:r>
          </a:p>
        </p:txBody>
      </p:sp>
      <p:sp>
        <p:nvSpPr>
          <p:cNvPr id="10" name="TextBox 9"/>
          <p:cNvSpPr txBox="1"/>
          <p:nvPr/>
        </p:nvSpPr>
        <p:spPr>
          <a:xfrm>
            <a:off x="2555264" y="1695288"/>
            <a:ext cx="710514" cy="400110"/>
          </a:xfrm>
          <a:prstGeom prst="rect">
            <a:avLst/>
          </a:prstGeom>
          <a:noFill/>
        </p:spPr>
        <p:txBody>
          <a:bodyPr wrap="square" rtlCol="0">
            <a:spAutoFit/>
          </a:bodyPr>
          <a:lstStyle/>
          <a:p>
            <a:pPr algn="ctr"/>
            <a:r>
              <a:rPr lang="nb-NO" sz="1000" b="0" dirty="0"/>
              <a:t>Midt-norge</a:t>
            </a:r>
          </a:p>
        </p:txBody>
      </p:sp>
      <p:sp>
        <p:nvSpPr>
          <p:cNvPr id="12" name="TextBox 11"/>
          <p:cNvSpPr txBox="1"/>
          <p:nvPr/>
        </p:nvSpPr>
        <p:spPr>
          <a:xfrm>
            <a:off x="3233279" y="1695288"/>
            <a:ext cx="816029" cy="400110"/>
          </a:xfrm>
          <a:prstGeom prst="rect">
            <a:avLst/>
          </a:prstGeom>
          <a:noFill/>
        </p:spPr>
        <p:txBody>
          <a:bodyPr wrap="square" rtlCol="0">
            <a:spAutoFit/>
          </a:bodyPr>
          <a:lstStyle/>
          <a:p>
            <a:pPr algn="ctr"/>
            <a:r>
              <a:rPr lang="nb-NO" sz="1000" b="0" dirty="0"/>
              <a:t>Vest-landet</a:t>
            </a:r>
          </a:p>
        </p:txBody>
      </p:sp>
      <p:sp>
        <p:nvSpPr>
          <p:cNvPr id="13" name="Rectangle 12"/>
          <p:cNvSpPr/>
          <p:nvPr/>
        </p:nvSpPr>
        <p:spPr>
          <a:xfrm>
            <a:off x="6675175" y="4023201"/>
            <a:ext cx="170985" cy="18957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p:cNvSpPr/>
          <p:nvPr/>
        </p:nvSpPr>
        <p:spPr>
          <a:xfrm>
            <a:off x="6675176" y="3627901"/>
            <a:ext cx="170985" cy="1895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TextBox 14"/>
          <p:cNvSpPr txBox="1"/>
          <p:nvPr/>
        </p:nvSpPr>
        <p:spPr>
          <a:xfrm>
            <a:off x="6887047" y="3979488"/>
            <a:ext cx="817756" cy="246221"/>
          </a:xfrm>
          <a:prstGeom prst="rect">
            <a:avLst/>
          </a:prstGeom>
          <a:noFill/>
        </p:spPr>
        <p:txBody>
          <a:bodyPr wrap="square" rtlCol="0">
            <a:spAutoFit/>
          </a:bodyPr>
          <a:lstStyle/>
          <a:p>
            <a:r>
              <a:rPr lang="nb-NO" sz="1000" b="0" dirty="0">
                <a:latin typeface="+mn-lt"/>
              </a:rPr>
              <a:t>1H, 2017</a:t>
            </a:r>
          </a:p>
        </p:txBody>
      </p:sp>
      <p:sp>
        <p:nvSpPr>
          <p:cNvPr id="16" name="TextBox 15"/>
          <p:cNvSpPr txBox="1"/>
          <p:nvPr/>
        </p:nvSpPr>
        <p:spPr>
          <a:xfrm>
            <a:off x="6887047" y="3584186"/>
            <a:ext cx="964442" cy="246221"/>
          </a:xfrm>
          <a:prstGeom prst="rect">
            <a:avLst/>
          </a:prstGeom>
          <a:noFill/>
        </p:spPr>
        <p:txBody>
          <a:bodyPr wrap="square" rtlCol="0">
            <a:spAutoFit/>
          </a:bodyPr>
          <a:lstStyle/>
          <a:p>
            <a:r>
              <a:rPr lang="nb-NO" sz="1000" b="0" dirty="0">
                <a:latin typeface="+mn-lt"/>
              </a:rPr>
              <a:t>2H, 2017</a:t>
            </a:r>
          </a:p>
        </p:txBody>
      </p:sp>
      <p:sp>
        <p:nvSpPr>
          <p:cNvPr id="19" name="Plassholder for tekst 4"/>
          <p:cNvSpPr>
            <a:spLocks noGrp="1"/>
          </p:cNvSpPr>
          <p:nvPr>
            <p:ph type="body" sz="quarter" idx="15"/>
          </p:nvPr>
        </p:nvSpPr>
        <p:spPr>
          <a:xfrm>
            <a:off x="238193" y="920847"/>
            <a:ext cx="8569324" cy="758861"/>
          </a:xfrm>
        </p:spPr>
        <p:txBody>
          <a:bodyPr/>
          <a:lstStyle/>
          <a:p>
            <a:r>
              <a:rPr lang="nb-NO" dirty="0"/>
              <a:t>Hvor stor er din ordrereserve nå i forhold til for 6 måneder siden? </a:t>
            </a:r>
            <a:endParaRPr lang="nb-NO" i="1" dirty="0"/>
          </a:p>
        </p:txBody>
      </p:sp>
      <p:sp>
        <p:nvSpPr>
          <p:cNvPr id="20" name="Tittel 1"/>
          <p:cNvSpPr>
            <a:spLocks noGrp="1"/>
          </p:cNvSpPr>
          <p:nvPr>
            <p:ph type="title"/>
          </p:nvPr>
        </p:nvSpPr>
        <p:spPr>
          <a:xfrm>
            <a:off x="130628" y="1"/>
            <a:ext cx="8775167" cy="1031838"/>
          </a:xfrm>
        </p:spPr>
        <p:txBody>
          <a:bodyPr/>
          <a:lstStyle/>
          <a:p>
            <a:r>
              <a:rPr lang="nb-NO" dirty="0"/>
              <a:t>Indeksen brutt ned per region viser en særlig stor forbedring i Midt-Norge og på Vestlandet.</a:t>
            </a:r>
          </a:p>
        </p:txBody>
      </p:sp>
      <p:sp>
        <p:nvSpPr>
          <p:cNvPr id="17" name="TextBox 16"/>
          <p:cNvSpPr txBox="1"/>
          <p:nvPr/>
        </p:nvSpPr>
        <p:spPr>
          <a:xfrm>
            <a:off x="4823257" y="1747808"/>
            <a:ext cx="816029" cy="246221"/>
          </a:xfrm>
          <a:prstGeom prst="rect">
            <a:avLst/>
          </a:prstGeom>
          <a:noFill/>
        </p:spPr>
        <p:txBody>
          <a:bodyPr wrap="square" rtlCol="0">
            <a:spAutoFit/>
          </a:bodyPr>
          <a:lstStyle/>
          <a:p>
            <a:pPr algn="ctr"/>
            <a:r>
              <a:rPr lang="nb-NO" sz="1000" b="0" dirty="0"/>
              <a:t>Oslo</a:t>
            </a:r>
          </a:p>
        </p:txBody>
      </p:sp>
    </p:spTree>
    <p:extLst>
      <p:ext uri="{BB962C8B-B14F-4D97-AF65-F5344CB8AC3E}">
        <p14:creationId xmlns:p14="http://schemas.microsoft.com/office/powerpoint/2010/main" val="2209063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Flere bedrifter rapporterer at de nå har flere årsverk enn for 6 måneder siden.</a:t>
            </a:r>
          </a:p>
        </p:txBody>
      </p:sp>
      <p:sp>
        <p:nvSpPr>
          <p:cNvPr id="3" name="Plassholder for lysbildenummer 2"/>
          <p:cNvSpPr>
            <a:spLocks noGrp="1"/>
          </p:cNvSpPr>
          <p:nvPr>
            <p:ph type="sldNum" sz="quarter" idx="10"/>
          </p:nvPr>
        </p:nvSpPr>
        <p:spPr/>
        <p:txBody>
          <a:bodyPr/>
          <a:lstStyle/>
          <a:p>
            <a:fld id="{9784CBA3-D598-4B1F-BAA3-EE14B5154290}" type="slidenum">
              <a:rPr lang="en-AU" smtClean="0"/>
              <a:pPr/>
              <a:t>12</a:t>
            </a:fld>
            <a:endParaRPr lang="en-AU" dirty="0"/>
          </a:p>
        </p:txBody>
      </p:sp>
      <p:sp>
        <p:nvSpPr>
          <p:cNvPr id="5" name="Plassholder for tekst 4"/>
          <p:cNvSpPr>
            <a:spLocks noGrp="1"/>
          </p:cNvSpPr>
          <p:nvPr>
            <p:ph type="body" sz="quarter" idx="15"/>
          </p:nvPr>
        </p:nvSpPr>
        <p:spPr>
          <a:xfrm>
            <a:off x="293434" y="1185520"/>
            <a:ext cx="8569324" cy="758861"/>
          </a:xfrm>
        </p:spPr>
        <p:txBody>
          <a:bodyPr/>
          <a:lstStyle/>
          <a:p>
            <a:r>
              <a:rPr lang="nb-NO" dirty="0"/>
              <a:t>Hvor mange årsverk er det i virksomheten nå i forhold til for seks måneder siden?</a:t>
            </a:r>
          </a:p>
        </p:txBody>
      </p:sp>
      <p:graphicFrame>
        <p:nvGraphicFramePr>
          <p:cNvPr id="6" name="Plassholder for innhold 5"/>
          <p:cNvGraphicFramePr>
            <a:graphicFrameLocks noGrp="1"/>
          </p:cNvGraphicFramePr>
          <p:nvPr>
            <p:ph sz="quarter" idx="11"/>
            <p:extLst>
              <p:ext uri="{D42A27DB-BD31-4B8C-83A1-F6EECF244321}">
                <p14:modId xmlns:p14="http://schemas.microsoft.com/office/powerpoint/2010/main" val="400110643"/>
              </p:ext>
            </p:extLst>
          </p:nvPr>
        </p:nvGraphicFramePr>
        <p:xfrm>
          <a:off x="193829" y="1944381"/>
          <a:ext cx="7843489" cy="3585931"/>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3535680" y="6137206"/>
            <a:ext cx="675185" cy="246221"/>
          </a:xfrm>
          <a:prstGeom prst="rect">
            <a:avLst/>
          </a:prstGeom>
          <a:noFill/>
        </p:spPr>
        <p:txBody>
          <a:bodyPr wrap="none" rtlCol="0">
            <a:spAutoFit/>
          </a:bodyPr>
          <a:lstStyle/>
          <a:p>
            <a:r>
              <a:rPr lang="nb-NO" sz="1000" b="0" dirty="0">
                <a:latin typeface="+mj-lt"/>
              </a:rPr>
              <a:t>N= 198</a:t>
            </a:r>
          </a:p>
        </p:txBody>
      </p:sp>
      <p:sp>
        <p:nvSpPr>
          <p:cNvPr id="12" name="Rectangle 11"/>
          <p:cNvSpPr/>
          <p:nvPr/>
        </p:nvSpPr>
        <p:spPr>
          <a:xfrm>
            <a:off x="7825446" y="3277775"/>
            <a:ext cx="170985" cy="18957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Rectangle 12"/>
          <p:cNvSpPr/>
          <p:nvPr/>
        </p:nvSpPr>
        <p:spPr>
          <a:xfrm>
            <a:off x="7825447" y="2882475"/>
            <a:ext cx="170985" cy="1895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TextBox 13"/>
          <p:cNvSpPr txBox="1"/>
          <p:nvPr/>
        </p:nvSpPr>
        <p:spPr>
          <a:xfrm>
            <a:off x="8037318" y="3234062"/>
            <a:ext cx="817756" cy="246221"/>
          </a:xfrm>
          <a:prstGeom prst="rect">
            <a:avLst/>
          </a:prstGeom>
          <a:noFill/>
        </p:spPr>
        <p:txBody>
          <a:bodyPr wrap="square" rtlCol="0">
            <a:spAutoFit/>
          </a:bodyPr>
          <a:lstStyle/>
          <a:p>
            <a:r>
              <a:rPr lang="nb-NO" sz="1000" b="0" dirty="0">
                <a:latin typeface="+mn-lt"/>
              </a:rPr>
              <a:t>1H, 2017</a:t>
            </a:r>
          </a:p>
        </p:txBody>
      </p:sp>
      <p:sp>
        <p:nvSpPr>
          <p:cNvPr id="15" name="TextBox 14"/>
          <p:cNvSpPr txBox="1"/>
          <p:nvPr/>
        </p:nvSpPr>
        <p:spPr>
          <a:xfrm>
            <a:off x="8037318" y="2838760"/>
            <a:ext cx="964442" cy="246221"/>
          </a:xfrm>
          <a:prstGeom prst="rect">
            <a:avLst/>
          </a:prstGeom>
          <a:noFill/>
        </p:spPr>
        <p:txBody>
          <a:bodyPr wrap="square" rtlCol="0">
            <a:spAutoFit/>
          </a:bodyPr>
          <a:lstStyle/>
          <a:p>
            <a:r>
              <a:rPr lang="nb-NO" sz="1000" b="0" dirty="0">
                <a:latin typeface="+mn-lt"/>
              </a:rPr>
              <a:t>2H, 2017</a:t>
            </a:r>
          </a:p>
        </p:txBody>
      </p:sp>
    </p:spTree>
    <p:extLst>
      <p:ext uri="{BB962C8B-B14F-4D97-AF65-F5344CB8AC3E}">
        <p14:creationId xmlns:p14="http://schemas.microsoft.com/office/powerpoint/2010/main" val="116934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De største bedriftene har vokst mest over de siste seks månedene.</a:t>
            </a:r>
            <a:br>
              <a:rPr lang="nb-NO" dirty="0"/>
            </a:br>
            <a:endParaRPr lang="nb-NO" sz="1050" dirty="0"/>
          </a:p>
        </p:txBody>
      </p:sp>
      <p:sp>
        <p:nvSpPr>
          <p:cNvPr id="3" name="Plassholder for lysbildenummer 2"/>
          <p:cNvSpPr>
            <a:spLocks noGrp="1"/>
          </p:cNvSpPr>
          <p:nvPr>
            <p:ph type="sldNum" sz="quarter" idx="10"/>
          </p:nvPr>
        </p:nvSpPr>
        <p:spPr/>
        <p:txBody>
          <a:bodyPr/>
          <a:lstStyle/>
          <a:p>
            <a:fld id="{9784CBA3-D598-4B1F-BAA3-EE14B5154290}" type="slidenum">
              <a:rPr lang="en-AU" smtClean="0"/>
              <a:pPr/>
              <a:t>13</a:t>
            </a:fld>
            <a:endParaRPr lang="en-AU" dirty="0"/>
          </a:p>
        </p:txBody>
      </p:sp>
      <p:sp>
        <p:nvSpPr>
          <p:cNvPr id="5" name="Plassholder for tekst 4"/>
          <p:cNvSpPr>
            <a:spLocks noGrp="1"/>
          </p:cNvSpPr>
          <p:nvPr>
            <p:ph type="body" sz="quarter" idx="15"/>
          </p:nvPr>
        </p:nvSpPr>
        <p:spPr>
          <a:xfrm>
            <a:off x="413254" y="1015264"/>
            <a:ext cx="8569324" cy="758861"/>
          </a:xfrm>
        </p:spPr>
        <p:txBody>
          <a:bodyPr/>
          <a:lstStyle/>
          <a:p>
            <a:r>
              <a:rPr lang="nb-NO" dirty="0"/>
              <a:t>Hvor mange årsverk er det i virksomheten nå i forhold til for seks måneder siden?</a:t>
            </a:r>
          </a:p>
        </p:txBody>
      </p:sp>
      <p:graphicFrame>
        <p:nvGraphicFramePr>
          <p:cNvPr id="7" name="Diagram 6"/>
          <p:cNvGraphicFramePr>
            <a:graphicFrameLocks/>
          </p:cNvGraphicFramePr>
          <p:nvPr>
            <p:extLst>
              <p:ext uri="{D42A27DB-BD31-4B8C-83A1-F6EECF244321}">
                <p14:modId xmlns:p14="http://schemas.microsoft.com/office/powerpoint/2010/main" val="4195858958"/>
              </p:ext>
            </p:extLst>
          </p:nvPr>
        </p:nvGraphicFramePr>
        <p:xfrm>
          <a:off x="938151" y="1757549"/>
          <a:ext cx="7267698" cy="4096986"/>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Sylinder 8"/>
          <p:cNvSpPr txBox="1"/>
          <p:nvPr/>
        </p:nvSpPr>
        <p:spPr>
          <a:xfrm>
            <a:off x="2589025" y="6172839"/>
            <a:ext cx="3964175" cy="553998"/>
          </a:xfrm>
          <a:prstGeom prst="rect">
            <a:avLst/>
          </a:prstGeom>
          <a:noFill/>
        </p:spPr>
        <p:txBody>
          <a:bodyPr wrap="square" rtlCol="0">
            <a:spAutoFit/>
          </a:bodyPr>
          <a:lstStyle/>
          <a:p>
            <a:r>
              <a:rPr lang="nb-NO" sz="1000" b="0" dirty="0">
                <a:latin typeface="+mn-lt"/>
              </a:rPr>
              <a:t>1-5 ansatte N= 76   6-10 ansatte N= 39  11-20 ansatte N= 45  21-50 ansatte  N=26  51-100 ansatte  N=3  101 eller flere ansatte N= 7</a:t>
            </a:r>
          </a:p>
        </p:txBody>
      </p:sp>
    </p:spTree>
    <p:extLst>
      <p:ext uri="{BB962C8B-B14F-4D97-AF65-F5344CB8AC3E}">
        <p14:creationId xmlns:p14="http://schemas.microsoft.com/office/powerpoint/2010/main" val="1259216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6"/>
          <p:cNvGraphicFramePr>
            <a:graphicFrameLocks/>
          </p:cNvGraphicFramePr>
          <p:nvPr>
            <p:extLst>
              <p:ext uri="{D42A27DB-BD31-4B8C-83A1-F6EECF244321}">
                <p14:modId xmlns:p14="http://schemas.microsoft.com/office/powerpoint/2010/main" val="1112367635"/>
              </p:ext>
            </p:extLst>
          </p:nvPr>
        </p:nvGraphicFramePr>
        <p:xfrm>
          <a:off x="398873" y="2110978"/>
          <a:ext cx="7950734" cy="3939881"/>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0"/>
          </p:nvPr>
        </p:nvSpPr>
        <p:spPr/>
        <p:txBody>
          <a:bodyPr/>
          <a:lstStyle/>
          <a:p>
            <a:fld id="{9784CBA3-D598-4B1F-BAA3-EE14B5154290}" type="slidenum">
              <a:rPr lang="en-AU" smtClean="0"/>
              <a:pPr/>
              <a:t>14</a:t>
            </a:fld>
            <a:endParaRPr lang="en-AU" dirty="0"/>
          </a:p>
        </p:txBody>
      </p:sp>
      <p:sp>
        <p:nvSpPr>
          <p:cNvPr id="7" name="TextBox 6"/>
          <p:cNvSpPr txBox="1"/>
          <p:nvPr/>
        </p:nvSpPr>
        <p:spPr>
          <a:xfrm>
            <a:off x="1680994" y="1672497"/>
            <a:ext cx="738745" cy="400110"/>
          </a:xfrm>
          <a:prstGeom prst="rect">
            <a:avLst/>
          </a:prstGeom>
          <a:noFill/>
        </p:spPr>
        <p:txBody>
          <a:bodyPr wrap="square" rtlCol="0">
            <a:spAutoFit/>
          </a:bodyPr>
          <a:lstStyle/>
          <a:p>
            <a:pPr algn="ctr"/>
            <a:r>
              <a:rPr lang="nb-NO" sz="1000" b="0" dirty="0"/>
              <a:t>1-5 ansatte</a:t>
            </a:r>
          </a:p>
        </p:txBody>
      </p:sp>
      <p:sp>
        <p:nvSpPr>
          <p:cNvPr id="8" name="TextBox 7"/>
          <p:cNvSpPr txBox="1"/>
          <p:nvPr/>
        </p:nvSpPr>
        <p:spPr>
          <a:xfrm>
            <a:off x="2235506" y="1691683"/>
            <a:ext cx="710515" cy="400110"/>
          </a:xfrm>
          <a:prstGeom prst="rect">
            <a:avLst/>
          </a:prstGeom>
          <a:noFill/>
        </p:spPr>
        <p:txBody>
          <a:bodyPr wrap="square" rtlCol="0">
            <a:spAutoFit/>
          </a:bodyPr>
          <a:lstStyle/>
          <a:p>
            <a:pPr algn="ctr"/>
            <a:r>
              <a:rPr lang="nb-NO" sz="1000" b="0" dirty="0"/>
              <a:t>6-10 ansatte</a:t>
            </a:r>
          </a:p>
        </p:txBody>
      </p:sp>
      <p:sp>
        <p:nvSpPr>
          <p:cNvPr id="9" name="TextBox 8"/>
          <p:cNvSpPr txBox="1"/>
          <p:nvPr/>
        </p:nvSpPr>
        <p:spPr>
          <a:xfrm>
            <a:off x="2812278" y="1710868"/>
            <a:ext cx="820324" cy="400110"/>
          </a:xfrm>
          <a:prstGeom prst="rect">
            <a:avLst/>
          </a:prstGeom>
          <a:noFill/>
        </p:spPr>
        <p:txBody>
          <a:bodyPr wrap="square" rtlCol="0">
            <a:spAutoFit/>
          </a:bodyPr>
          <a:lstStyle/>
          <a:p>
            <a:pPr algn="ctr"/>
            <a:r>
              <a:rPr lang="nb-NO" sz="1000" b="0" dirty="0"/>
              <a:t>11-20 ansatte</a:t>
            </a:r>
          </a:p>
        </p:txBody>
      </p:sp>
      <p:sp>
        <p:nvSpPr>
          <p:cNvPr id="10" name="TextBox 9"/>
          <p:cNvSpPr txBox="1"/>
          <p:nvPr/>
        </p:nvSpPr>
        <p:spPr>
          <a:xfrm>
            <a:off x="3498860" y="1710868"/>
            <a:ext cx="710514" cy="400110"/>
          </a:xfrm>
          <a:prstGeom prst="rect">
            <a:avLst/>
          </a:prstGeom>
          <a:noFill/>
        </p:spPr>
        <p:txBody>
          <a:bodyPr wrap="square" rtlCol="0">
            <a:spAutoFit/>
          </a:bodyPr>
          <a:lstStyle/>
          <a:p>
            <a:pPr algn="ctr"/>
            <a:r>
              <a:rPr lang="nb-NO" sz="1000" b="0" dirty="0"/>
              <a:t>21-50 ansatte</a:t>
            </a:r>
          </a:p>
        </p:txBody>
      </p:sp>
      <p:sp>
        <p:nvSpPr>
          <p:cNvPr id="12" name="TextBox 11"/>
          <p:cNvSpPr txBox="1"/>
          <p:nvPr/>
        </p:nvSpPr>
        <p:spPr>
          <a:xfrm>
            <a:off x="4551424" y="1710868"/>
            <a:ext cx="816029" cy="400110"/>
          </a:xfrm>
          <a:prstGeom prst="rect">
            <a:avLst/>
          </a:prstGeom>
          <a:noFill/>
        </p:spPr>
        <p:txBody>
          <a:bodyPr wrap="square" rtlCol="0">
            <a:spAutoFit/>
          </a:bodyPr>
          <a:lstStyle/>
          <a:p>
            <a:pPr algn="ctr"/>
            <a:r>
              <a:rPr lang="nb-NO" sz="1000" b="0" dirty="0"/>
              <a:t>101 eller flere</a:t>
            </a:r>
          </a:p>
        </p:txBody>
      </p:sp>
      <p:sp>
        <p:nvSpPr>
          <p:cNvPr id="13" name="Rectangle 12"/>
          <p:cNvSpPr/>
          <p:nvPr/>
        </p:nvSpPr>
        <p:spPr>
          <a:xfrm>
            <a:off x="6675175" y="4023201"/>
            <a:ext cx="170985" cy="18957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p:cNvSpPr/>
          <p:nvPr/>
        </p:nvSpPr>
        <p:spPr>
          <a:xfrm>
            <a:off x="6675176" y="3627901"/>
            <a:ext cx="170985" cy="1895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TextBox 14"/>
          <p:cNvSpPr txBox="1"/>
          <p:nvPr/>
        </p:nvSpPr>
        <p:spPr>
          <a:xfrm>
            <a:off x="6887047" y="3979488"/>
            <a:ext cx="817756" cy="246221"/>
          </a:xfrm>
          <a:prstGeom prst="rect">
            <a:avLst/>
          </a:prstGeom>
          <a:noFill/>
        </p:spPr>
        <p:txBody>
          <a:bodyPr wrap="square" rtlCol="0">
            <a:spAutoFit/>
          </a:bodyPr>
          <a:lstStyle/>
          <a:p>
            <a:r>
              <a:rPr lang="nb-NO" sz="1000" b="0" dirty="0">
                <a:latin typeface="+mn-lt"/>
              </a:rPr>
              <a:t>1H, 2017</a:t>
            </a:r>
          </a:p>
        </p:txBody>
      </p:sp>
      <p:sp>
        <p:nvSpPr>
          <p:cNvPr id="16" name="TextBox 15"/>
          <p:cNvSpPr txBox="1"/>
          <p:nvPr/>
        </p:nvSpPr>
        <p:spPr>
          <a:xfrm>
            <a:off x="6887047" y="3584186"/>
            <a:ext cx="964442" cy="246221"/>
          </a:xfrm>
          <a:prstGeom prst="rect">
            <a:avLst/>
          </a:prstGeom>
          <a:noFill/>
        </p:spPr>
        <p:txBody>
          <a:bodyPr wrap="square" rtlCol="0">
            <a:spAutoFit/>
          </a:bodyPr>
          <a:lstStyle/>
          <a:p>
            <a:r>
              <a:rPr lang="nb-NO" sz="1000" b="0" dirty="0">
                <a:latin typeface="+mn-lt"/>
              </a:rPr>
              <a:t>2H, 2017</a:t>
            </a:r>
          </a:p>
        </p:txBody>
      </p:sp>
      <p:sp>
        <p:nvSpPr>
          <p:cNvPr id="19" name="Plassholder for tekst 4"/>
          <p:cNvSpPr>
            <a:spLocks noGrp="1"/>
          </p:cNvSpPr>
          <p:nvPr>
            <p:ph type="body" sz="quarter" idx="15"/>
          </p:nvPr>
        </p:nvSpPr>
        <p:spPr>
          <a:xfrm>
            <a:off x="285750" y="840714"/>
            <a:ext cx="8569324" cy="758861"/>
          </a:xfrm>
        </p:spPr>
        <p:txBody>
          <a:bodyPr/>
          <a:lstStyle/>
          <a:p>
            <a:r>
              <a:rPr lang="nb-NO" dirty="0"/>
              <a:t>Hvor mange årsverk er det i virksomheten nå i forhold til for seks måneder siden?</a:t>
            </a:r>
          </a:p>
        </p:txBody>
      </p:sp>
      <p:sp>
        <p:nvSpPr>
          <p:cNvPr id="20" name="Tittel 1"/>
          <p:cNvSpPr>
            <a:spLocks noGrp="1"/>
          </p:cNvSpPr>
          <p:nvPr>
            <p:ph type="title"/>
          </p:nvPr>
        </p:nvSpPr>
        <p:spPr>
          <a:xfrm>
            <a:off x="130628" y="1"/>
            <a:ext cx="8775167" cy="1031838"/>
          </a:xfrm>
        </p:spPr>
        <p:txBody>
          <a:bodyPr/>
          <a:lstStyle/>
          <a:p>
            <a:r>
              <a:rPr lang="nb-NO" dirty="0"/>
              <a:t>Situasjonen i forhold til årsverk har forbedret seg blant totalt, men bedriftens størrelse har en påvirkning. </a:t>
            </a:r>
          </a:p>
        </p:txBody>
      </p:sp>
      <p:sp>
        <p:nvSpPr>
          <p:cNvPr id="17" name="TextBox 16"/>
          <p:cNvSpPr txBox="1"/>
          <p:nvPr/>
        </p:nvSpPr>
        <p:spPr>
          <a:xfrm>
            <a:off x="4081841" y="1718964"/>
            <a:ext cx="710514" cy="400110"/>
          </a:xfrm>
          <a:prstGeom prst="rect">
            <a:avLst/>
          </a:prstGeom>
          <a:noFill/>
        </p:spPr>
        <p:txBody>
          <a:bodyPr wrap="square" rtlCol="0">
            <a:spAutoFit/>
          </a:bodyPr>
          <a:lstStyle/>
          <a:p>
            <a:pPr algn="ctr"/>
            <a:r>
              <a:rPr lang="nb-NO" sz="1000" b="0" dirty="0"/>
              <a:t>51-100 ansatte</a:t>
            </a:r>
          </a:p>
        </p:txBody>
      </p:sp>
    </p:spTree>
    <p:extLst>
      <p:ext uri="{BB962C8B-B14F-4D97-AF65-F5344CB8AC3E}">
        <p14:creationId xmlns:p14="http://schemas.microsoft.com/office/powerpoint/2010/main" val="1780204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Bedrifter i Nord-Norge er de eneste som rapporterer at de har færre årsverk i dag enn for 6 måneder siden.</a:t>
            </a:r>
          </a:p>
        </p:txBody>
      </p:sp>
      <p:sp>
        <p:nvSpPr>
          <p:cNvPr id="3" name="Plassholder for lysbildenummer 2"/>
          <p:cNvSpPr>
            <a:spLocks noGrp="1"/>
          </p:cNvSpPr>
          <p:nvPr>
            <p:ph type="sldNum" sz="quarter" idx="10"/>
          </p:nvPr>
        </p:nvSpPr>
        <p:spPr/>
        <p:txBody>
          <a:bodyPr/>
          <a:lstStyle/>
          <a:p>
            <a:fld id="{9784CBA3-D598-4B1F-BAA3-EE14B5154290}" type="slidenum">
              <a:rPr lang="en-AU" smtClean="0"/>
              <a:pPr/>
              <a:t>15</a:t>
            </a:fld>
            <a:endParaRPr lang="en-AU" dirty="0"/>
          </a:p>
        </p:txBody>
      </p:sp>
      <p:sp>
        <p:nvSpPr>
          <p:cNvPr id="5" name="Plassholder for tekst 4"/>
          <p:cNvSpPr>
            <a:spLocks noGrp="1"/>
          </p:cNvSpPr>
          <p:nvPr>
            <p:ph type="body" sz="quarter" idx="15"/>
          </p:nvPr>
        </p:nvSpPr>
        <p:spPr/>
        <p:txBody>
          <a:bodyPr/>
          <a:lstStyle/>
          <a:p>
            <a:r>
              <a:rPr lang="nb-NO" dirty="0"/>
              <a:t>Hvor mange årsverk er det i virksomheten nå i forhold til for seks måneder siden?</a:t>
            </a:r>
          </a:p>
        </p:txBody>
      </p:sp>
      <p:graphicFrame>
        <p:nvGraphicFramePr>
          <p:cNvPr id="6" name="Diagram 5"/>
          <p:cNvGraphicFramePr>
            <a:graphicFrameLocks/>
          </p:cNvGraphicFramePr>
          <p:nvPr>
            <p:extLst>
              <p:ext uri="{D42A27DB-BD31-4B8C-83A1-F6EECF244321}">
                <p14:modId xmlns:p14="http://schemas.microsoft.com/office/powerpoint/2010/main" val="2325222144"/>
              </p:ext>
            </p:extLst>
          </p:nvPr>
        </p:nvGraphicFramePr>
        <p:xfrm>
          <a:off x="938151" y="1757549"/>
          <a:ext cx="7267698" cy="4096986"/>
        </p:xfrm>
        <a:graphic>
          <a:graphicData uri="http://schemas.openxmlformats.org/drawingml/2006/chart">
            <c:chart xmlns:c="http://schemas.openxmlformats.org/drawingml/2006/chart" xmlns:r="http://schemas.openxmlformats.org/officeDocument/2006/relationships" r:id="rId2"/>
          </a:graphicData>
        </a:graphic>
      </p:graphicFrame>
      <p:sp>
        <p:nvSpPr>
          <p:cNvPr id="8" name="TekstSylinder 7"/>
          <p:cNvSpPr txBox="1"/>
          <p:nvPr/>
        </p:nvSpPr>
        <p:spPr>
          <a:xfrm>
            <a:off x="2672079" y="6249783"/>
            <a:ext cx="4003041" cy="400110"/>
          </a:xfrm>
          <a:prstGeom prst="rect">
            <a:avLst/>
          </a:prstGeom>
          <a:noFill/>
        </p:spPr>
        <p:txBody>
          <a:bodyPr wrap="square" rtlCol="0">
            <a:spAutoFit/>
          </a:bodyPr>
          <a:lstStyle/>
          <a:p>
            <a:r>
              <a:rPr lang="nb-NO" sz="1000" b="0" dirty="0">
                <a:latin typeface="+mn-lt"/>
              </a:rPr>
              <a:t>Oslo N= 75   Østlandet= 39 Sørlandet N= 14  Midt-Norge N= 32  Vestlandet N=27  Nord-Norge N=9</a:t>
            </a:r>
          </a:p>
        </p:txBody>
      </p:sp>
    </p:spTree>
    <p:extLst>
      <p:ext uri="{BB962C8B-B14F-4D97-AF65-F5344CB8AC3E}">
        <p14:creationId xmlns:p14="http://schemas.microsoft.com/office/powerpoint/2010/main" val="1929604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6"/>
          <p:cNvGraphicFramePr>
            <a:graphicFrameLocks/>
          </p:cNvGraphicFramePr>
          <p:nvPr>
            <p:extLst>
              <p:ext uri="{D42A27DB-BD31-4B8C-83A1-F6EECF244321}">
                <p14:modId xmlns:p14="http://schemas.microsoft.com/office/powerpoint/2010/main" val="4001869036"/>
              </p:ext>
            </p:extLst>
          </p:nvPr>
        </p:nvGraphicFramePr>
        <p:xfrm>
          <a:off x="398873" y="2103188"/>
          <a:ext cx="7950734" cy="3939881"/>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0"/>
          </p:nvPr>
        </p:nvSpPr>
        <p:spPr/>
        <p:txBody>
          <a:bodyPr/>
          <a:lstStyle/>
          <a:p>
            <a:fld id="{9784CBA3-D598-4B1F-BAA3-EE14B5154290}" type="slidenum">
              <a:rPr lang="en-AU" smtClean="0"/>
              <a:pPr/>
              <a:t>16</a:t>
            </a:fld>
            <a:endParaRPr lang="en-AU" dirty="0"/>
          </a:p>
        </p:txBody>
      </p:sp>
      <p:sp>
        <p:nvSpPr>
          <p:cNvPr id="7" name="TextBox 6"/>
          <p:cNvSpPr txBox="1"/>
          <p:nvPr/>
        </p:nvSpPr>
        <p:spPr>
          <a:xfrm>
            <a:off x="1765517" y="1703078"/>
            <a:ext cx="738745" cy="400110"/>
          </a:xfrm>
          <a:prstGeom prst="rect">
            <a:avLst/>
          </a:prstGeom>
          <a:noFill/>
        </p:spPr>
        <p:txBody>
          <a:bodyPr wrap="square" rtlCol="0">
            <a:spAutoFit/>
          </a:bodyPr>
          <a:lstStyle/>
          <a:p>
            <a:pPr algn="ctr"/>
            <a:r>
              <a:rPr lang="nb-NO" sz="1000" b="0" dirty="0"/>
              <a:t>Nord-Norge*</a:t>
            </a:r>
          </a:p>
        </p:txBody>
      </p:sp>
      <p:sp>
        <p:nvSpPr>
          <p:cNvPr id="8" name="TextBox 7"/>
          <p:cNvSpPr txBox="1"/>
          <p:nvPr/>
        </p:nvSpPr>
        <p:spPr>
          <a:xfrm>
            <a:off x="4122323" y="1703078"/>
            <a:ext cx="710515" cy="400110"/>
          </a:xfrm>
          <a:prstGeom prst="rect">
            <a:avLst/>
          </a:prstGeom>
          <a:noFill/>
        </p:spPr>
        <p:txBody>
          <a:bodyPr wrap="square" rtlCol="0">
            <a:spAutoFit/>
          </a:bodyPr>
          <a:lstStyle/>
          <a:p>
            <a:pPr algn="ctr"/>
            <a:r>
              <a:rPr lang="nb-NO" sz="1000" b="0" dirty="0"/>
              <a:t>Øst-landet</a:t>
            </a:r>
          </a:p>
        </p:txBody>
      </p:sp>
      <p:sp>
        <p:nvSpPr>
          <p:cNvPr id="9" name="TextBox 8"/>
          <p:cNvSpPr txBox="1"/>
          <p:nvPr/>
        </p:nvSpPr>
        <p:spPr>
          <a:xfrm>
            <a:off x="4894438" y="1772615"/>
            <a:ext cx="820324" cy="246221"/>
          </a:xfrm>
          <a:prstGeom prst="rect">
            <a:avLst/>
          </a:prstGeom>
          <a:noFill/>
        </p:spPr>
        <p:txBody>
          <a:bodyPr wrap="square" rtlCol="0">
            <a:spAutoFit/>
          </a:bodyPr>
          <a:lstStyle/>
          <a:p>
            <a:pPr algn="ctr"/>
            <a:r>
              <a:rPr lang="nb-NO" sz="1000" b="0" dirty="0"/>
              <a:t>Oslo</a:t>
            </a:r>
          </a:p>
        </p:txBody>
      </p:sp>
      <p:sp>
        <p:nvSpPr>
          <p:cNvPr id="10" name="TextBox 9"/>
          <p:cNvSpPr txBox="1"/>
          <p:nvPr/>
        </p:nvSpPr>
        <p:spPr>
          <a:xfrm>
            <a:off x="3400052" y="1717969"/>
            <a:ext cx="710514" cy="400110"/>
          </a:xfrm>
          <a:prstGeom prst="rect">
            <a:avLst/>
          </a:prstGeom>
          <a:noFill/>
        </p:spPr>
        <p:txBody>
          <a:bodyPr wrap="square" rtlCol="0">
            <a:spAutoFit/>
          </a:bodyPr>
          <a:lstStyle/>
          <a:p>
            <a:pPr algn="ctr"/>
            <a:r>
              <a:rPr lang="nb-NO" sz="1000" b="0" dirty="0"/>
              <a:t>Midt-Norge</a:t>
            </a:r>
          </a:p>
        </p:txBody>
      </p:sp>
      <p:sp>
        <p:nvSpPr>
          <p:cNvPr id="12" name="TextBox 11"/>
          <p:cNvSpPr txBox="1"/>
          <p:nvPr/>
        </p:nvSpPr>
        <p:spPr>
          <a:xfrm>
            <a:off x="2572266" y="1716593"/>
            <a:ext cx="816029" cy="400110"/>
          </a:xfrm>
          <a:prstGeom prst="rect">
            <a:avLst/>
          </a:prstGeom>
          <a:noFill/>
        </p:spPr>
        <p:txBody>
          <a:bodyPr wrap="square" rtlCol="0">
            <a:spAutoFit/>
          </a:bodyPr>
          <a:lstStyle/>
          <a:p>
            <a:pPr algn="ctr"/>
            <a:r>
              <a:rPr lang="nb-NO" sz="1000" b="0" dirty="0"/>
              <a:t>Vest-landet</a:t>
            </a:r>
          </a:p>
        </p:txBody>
      </p:sp>
      <p:sp>
        <p:nvSpPr>
          <p:cNvPr id="13" name="Rectangle 12"/>
          <p:cNvSpPr/>
          <p:nvPr/>
        </p:nvSpPr>
        <p:spPr>
          <a:xfrm>
            <a:off x="6675175" y="4023201"/>
            <a:ext cx="170985" cy="18957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p:cNvSpPr/>
          <p:nvPr/>
        </p:nvSpPr>
        <p:spPr>
          <a:xfrm>
            <a:off x="6675176" y="3627901"/>
            <a:ext cx="170985" cy="1895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TextBox 14"/>
          <p:cNvSpPr txBox="1"/>
          <p:nvPr/>
        </p:nvSpPr>
        <p:spPr>
          <a:xfrm>
            <a:off x="6887047" y="3979488"/>
            <a:ext cx="817756" cy="246221"/>
          </a:xfrm>
          <a:prstGeom prst="rect">
            <a:avLst/>
          </a:prstGeom>
          <a:noFill/>
        </p:spPr>
        <p:txBody>
          <a:bodyPr wrap="square" rtlCol="0">
            <a:spAutoFit/>
          </a:bodyPr>
          <a:lstStyle/>
          <a:p>
            <a:r>
              <a:rPr lang="nb-NO" sz="1000" b="0" dirty="0">
                <a:latin typeface="+mn-lt"/>
              </a:rPr>
              <a:t>1H, 2017</a:t>
            </a:r>
          </a:p>
        </p:txBody>
      </p:sp>
      <p:sp>
        <p:nvSpPr>
          <p:cNvPr id="16" name="TextBox 15"/>
          <p:cNvSpPr txBox="1"/>
          <p:nvPr/>
        </p:nvSpPr>
        <p:spPr>
          <a:xfrm>
            <a:off x="6887047" y="3584186"/>
            <a:ext cx="964442" cy="246221"/>
          </a:xfrm>
          <a:prstGeom prst="rect">
            <a:avLst/>
          </a:prstGeom>
          <a:noFill/>
        </p:spPr>
        <p:txBody>
          <a:bodyPr wrap="square" rtlCol="0">
            <a:spAutoFit/>
          </a:bodyPr>
          <a:lstStyle/>
          <a:p>
            <a:r>
              <a:rPr lang="nb-NO" sz="1000" b="0" dirty="0">
                <a:latin typeface="+mn-lt"/>
              </a:rPr>
              <a:t>2H, 2017</a:t>
            </a:r>
          </a:p>
        </p:txBody>
      </p:sp>
      <p:sp>
        <p:nvSpPr>
          <p:cNvPr id="19" name="Plassholder for tekst 4"/>
          <p:cNvSpPr>
            <a:spLocks noGrp="1"/>
          </p:cNvSpPr>
          <p:nvPr>
            <p:ph type="body" sz="quarter" idx="15"/>
          </p:nvPr>
        </p:nvSpPr>
        <p:spPr>
          <a:xfrm>
            <a:off x="192918" y="826150"/>
            <a:ext cx="8569324" cy="758861"/>
          </a:xfrm>
        </p:spPr>
        <p:txBody>
          <a:bodyPr/>
          <a:lstStyle/>
          <a:p>
            <a:r>
              <a:rPr lang="nb-NO" dirty="0"/>
              <a:t>Hvor mange årsverk er det i virksomheten nå i forhold til for seks måneder siden?</a:t>
            </a:r>
          </a:p>
        </p:txBody>
      </p:sp>
      <p:sp>
        <p:nvSpPr>
          <p:cNvPr id="20" name="Tittel 1"/>
          <p:cNvSpPr>
            <a:spLocks noGrp="1"/>
          </p:cNvSpPr>
          <p:nvPr>
            <p:ph type="title"/>
          </p:nvPr>
        </p:nvSpPr>
        <p:spPr>
          <a:xfrm>
            <a:off x="130628" y="1"/>
            <a:ext cx="8775167" cy="1031838"/>
          </a:xfrm>
        </p:spPr>
        <p:txBody>
          <a:bodyPr/>
          <a:lstStyle/>
          <a:p>
            <a:r>
              <a:rPr lang="nb-NO" dirty="0"/>
              <a:t>Sammenlignet med 1H 2017 har situasjonen forbedret seg særlig på Vestlandet.</a:t>
            </a:r>
          </a:p>
        </p:txBody>
      </p:sp>
      <p:sp>
        <p:nvSpPr>
          <p:cNvPr id="17" name="TextBox 16"/>
          <p:cNvSpPr txBox="1"/>
          <p:nvPr/>
        </p:nvSpPr>
        <p:spPr>
          <a:xfrm>
            <a:off x="5677968" y="1752251"/>
            <a:ext cx="816029" cy="246221"/>
          </a:xfrm>
          <a:prstGeom prst="rect">
            <a:avLst/>
          </a:prstGeom>
          <a:noFill/>
        </p:spPr>
        <p:txBody>
          <a:bodyPr wrap="square" rtlCol="0">
            <a:spAutoFit/>
          </a:bodyPr>
          <a:lstStyle/>
          <a:p>
            <a:pPr algn="ctr"/>
            <a:r>
              <a:rPr lang="nb-NO" sz="1000" b="0" dirty="0"/>
              <a:t>Sørlandet*</a:t>
            </a:r>
          </a:p>
        </p:txBody>
      </p:sp>
      <p:sp>
        <p:nvSpPr>
          <p:cNvPr id="18" name="TekstSylinder 3"/>
          <p:cNvSpPr txBox="1"/>
          <p:nvPr/>
        </p:nvSpPr>
        <p:spPr>
          <a:xfrm>
            <a:off x="2773006" y="6132263"/>
            <a:ext cx="2904962" cy="246221"/>
          </a:xfrm>
          <a:prstGeom prst="rect">
            <a:avLst/>
          </a:prstGeom>
          <a:noFill/>
        </p:spPr>
        <p:txBody>
          <a:bodyPr wrap="none" rtlCol="0">
            <a:spAutoFit/>
          </a:bodyPr>
          <a:lstStyle/>
          <a:p>
            <a:r>
              <a:rPr lang="nb-NO" sz="1000" b="0" dirty="0">
                <a:latin typeface="+mn-lt"/>
              </a:rPr>
              <a:t>*Nord-Norge og Sørlandet har lave baser </a:t>
            </a:r>
          </a:p>
        </p:txBody>
      </p:sp>
    </p:spTree>
    <p:extLst>
      <p:ext uri="{BB962C8B-B14F-4D97-AF65-F5344CB8AC3E}">
        <p14:creationId xmlns:p14="http://schemas.microsoft.com/office/powerpoint/2010/main" val="640479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85750" y="1"/>
            <a:ext cx="8620045" cy="1031838"/>
          </a:xfrm>
        </p:spPr>
        <p:txBody>
          <a:bodyPr/>
          <a:lstStyle/>
          <a:p>
            <a:r>
              <a:rPr lang="nb-NO" dirty="0"/>
              <a:t>Offentlige bygg har et oppsving i 2H 2017, mens veksten i bolig er mer moderat. </a:t>
            </a:r>
          </a:p>
        </p:txBody>
      </p:sp>
      <p:sp>
        <p:nvSpPr>
          <p:cNvPr id="3" name="Plassholder for lysbildenummer 2"/>
          <p:cNvSpPr>
            <a:spLocks noGrp="1"/>
          </p:cNvSpPr>
          <p:nvPr>
            <p:ph type="sldNum" sz="quarter" idx="10"/>
          </p:nvPr>
        </p:nvSpPr>
        <p:spPr/>
        <p:txBody>
          <a:bodyPr/>
          <a:lstStyle/>
          <a:p>
            <a:fld id="{9784CBA3-D598-4B1F-BAA3-EE14B5154290}" type="slidenum">
              <a:rPr lang="en-AU" smtClean="0"/>
              <a:pPr/>
              <a:t>17</a:t>
            </a:fld>
            <a:endParaRPr lang="en-AU" dirty="0"/>
          </a:p>
        </p:txBody>
      </p:sp>
      <p:sp>
        <p:nvSpPr>
          <p:cNvPr id="5" name="Plassholder for tekst 4"/>
          <p:cNvSpPr>
            <a:spLocks noGrp="1"/>
          </p:cNvSpPr>
          <p:nvPr>
            <p:ph type="body" sz="quarter" idx="15"/>
          </p:nvPr>
        </p:nvSpPr>
        <p:spPr>
          <a:xfrm>
            <a:off x="311110" y="981074"/>
            <a:ext cx="8569324" cy="758861"/>
          </a:xfrm>
        </p:spPr>
        <p:txBody>
          <a:bodyPr/>
          <a:lstStyle/>
          <a:p>
            <a:r>
              <a:rPr lang="nb-NO" dirty="0"/>
              <a:t>Kan du angi hvordan omsetningen i forretningsområdene under har utviklet seg for din bedrift over de siste 6 månedene?*</a:t>
            </a:r>
          </a:p>
        </p:txBody>
      </p:sp>
      <p:sp>
        <p:nvSpPr>
          <p:cNvPr id="12" name="TekstSylinder 11"/>
          <p:cNvSpPr txBox="1"/>
          <p:nvPr/>
        </p:nvSpPr>
        <p:spPr>
          <a:xfrm>
            <a:off x="1545693" y="1842064"/>
            <a:ext cx="659155" cy="261610"/>
          </a:xfrm>
          <a:prstGeom prst="rect">
            <a:avLst/>
          </a:prstGeom>
          <a:noFill/>
        </p:spPr>
        <p:txBody>
          <a:bodyPr wrap="none" rtlCol="0">
            <a:spAutoFit/>
          </a:bodyPr>
          <a:lstStyle/>
          <a:p>
            <a:r>
              <a:rPr lang="nb-NO" sz="1100" b="0" dirty="0">
                <a:latin typeface="+mn-lt"/>
              </a:rPr>
              <a:t>Kontor</a:t>
            </a:r>
          </a:p>
        </p:txBody>
      </p:sp>
      <p:sp>
        <p:nvSpPr>
          <p:cNvPr id="13" name="TekstSylinder 12"/>
          <p:cNvSpPr txBox="1"/>
          <p:nvPr/>
        </p:nvSpPr>
        <p:spPr>
          <a:xfrm>
            <a:off x="3955441" y="1802400"/>
            <a:ext cx="946620" cy="430887"/>
          </a:xfrm>
          <a:prstGeom prst="rect">
            <a:avLst/>
          </a:prstGeom>
          <a:noFill/>
        </p:spPr>
        <p:txBody>
          <a:bodyPr wrap="square" rtlCol="0">
            <a:spAutoFit/>
          </a:bodyPr>
          <a:lstStyle/>
          <a:p>
            <a:pPr algn="ctr"/>
            <a:r>
              <a:rPr lang="nb-NO" sz="1100" b="0" dirty="0">
                <a:latin typeface="+mn-lt"/>
              </a:rPr>
              <a:t>Annen næring</a:t>
            </a:r>
          </a:p>
        </p:txBody>
      </p:sp>
      <p:sp>
        <p:nvSpPr>
          <p:cNvPr id="14" name="TekstSylinder 13"/>
          <p:cNvSpPr txBox="1"/>
          <p:nvPr/>
        </p:nvSpPr>
        <p:spPr>
          <a:xfrm>
            <a:off x="5831531" y="1802400"/>
            <a:ext cx="946620" cy="261610"/>
          </a:xfrm>
          <a:prstGeom prst="rect">
            <a:avLst/>
          </a:prstGeom>
          <a:noFill/>
        </p:spPr>
        <p:txBody>
          <a:bodyPr wrap="square" rtlCol="0">
            <a:spAutoFit/>
          </a:bodyPr>
          <a:lstStyle/>
          <a:p>
            <a:pPr algn="ctr"/>
            <a:r>
              <a:rPr lang="nb-NO" sz="1100" b="0" dirty="0">
                <a:latin typeface="+mn-lt"/>
              </a:rPr>
              <a:t>Plan</a:t>
            </a:r>
          </a:p>
        </p:txBody>
      </p:sp>
      <p:sp>
        <p:nvSpPr>
          <p:cNvPr id="15" name="TekstSylinder 14"/>
          <p:cNvSpPr txBox="1"/>
          <p:nvPr/>
        </p:nvSpPr>
        <p:spPr>
          <a:xfrm>
            <a:off x="2182228" y="1866598"/>
            <a:ext cx="946620" cy="261610"/>
          </a:xfrm>
          <a:prstGeom prst="rect">
            <a:avLst/>
          </a:prstGeom>
          <a:noFill/>
        </p:spPr>
        <p:txBody>
          <a:bodyPr wrap="square" rtlCol="0">
            <a:spAutoFit/>
          </a:bodyPr>
          <a:lstStyle/>
          <a:p>
            <a:pPr algn="ctr"/>
            <a:r>
              <a:rPr lang="nb-NO" sz="1100" b="0" dirty="0">
                <a:latin typeface="+mn-lt"/>
              </a:rPr>
              <a:t>Eksport</a:t>
            </a:r>
          </a:p>
        </p:txBody>
      </p:sp>
      <p:sp>
        <p:nvSpPr>
          <p:cNvPr id="16" name="TekstSylinder 15"/>
          <p:cNvSpPr txBox="1"/>
          <p:nvPr/>
        </p:nvSpPr>
        <p:spPr>
          <a:xfrm>
            <a:off x="3055778" y="1882107"/>
            <a:ext cx="1066801" cy="261610"/>
          </a:xfrm>
          <a:prstGeom prst="rect">
            <a:avLst/>
          </a:prstGeom>
          <a:noFill/>
        </p:spPr>
        <p:txBody>
          <a:bodyPr wrap="square" rtlCol="0">
            <a:spAutoFit/>
          </a:bodyPr>
          <a:lstStyle/>
          <a:p>
            <a:pPr algn="ctr"/>
            <a:r>
              <a:rPr lang="nb-NO" sz="1100" b="0" dirty="0">
                <a:latin typeface="+mn-lt"/>
              </a:rPr>
              <a:t>Samferdsel</a:t>
            </a:r>
          </a:p>
        </p:txBody>
      </p:sp>
      <p:sp>
        <p:nvSpPr>
          <p:cNvPr id="17" name="TekstSylinder 16"/>
          <p:cNvSpPr txBox="1"/>
          <p:nvPr/>
        </p:nvSpPr>
        <p:spPr>
          <a:xfrm>
            <a:off x="4884911" y="1866598"/>
            <a:ext cx="946620" cy="430887"/>
          </a:xfrm>
          <a:prstGeom prst="rect">
            <a:avLst/>
          </a:prstGeom>
          <a:noFill/>
        </p:spPr>
        <p:txBody>
          <a:bodyPr wrap="square" rtlCol="0">
            <a:spAutoFit/>
          </a:bodyPr>
          <a:lstStyle/>
          <a:p>
            <a:pPr algn="ctr"/>
            <a:r>
              <a:rPr lang="nb-NO" sz="1100" b="0" dirty="0">
                <a:latin typeface="+mn-lt"/>
              </a:rPr>
              <a:t>Offentlige bygg</a:t>
            </a:r>
          </a:p>
        </p:txBody>
      </p:sp>
      <p:sp>
        <p:nvSpPr>
          <p:cNvPr id="18" name="TekstSylinder 17"/>
          <p:cNvSpPr txBox="1"/>
          <p:nvPr/>
        </p:nvSpPr>
        <p:spPr>
          <a:xfrm>
            <a:off x="6658512" y="1878945"/>
            <a:ext cx="946620" cy="261610"/>
          </a:xfrm>
          <a:prstGeom prst="rect">
            <a:avLst/>
          </a:prstGeom>
          <a:noFill/>
        </p:spPr>
        <p:txBody>
          <a:bodyPr wrap="square" rtlCol="0">
            <a:spAutoFit/>
          </a:bodyPr>
          <a:lstStyle/>
          <a:p>
            <a:pPr algn="ctr"/>
            <a:r>
              <a:rPr lang="nb-NO" sz="1100" b="0" dirty="0">
                <a:latin typeface="+mn-lt"/>
              </a:rPr>
              <a:t>Bolig</a:t>
            </a:r>
          </a:p>
        </p:txBody>
      </p:sp>
      <p:sp>
        <p:nvSpPr>
          <p:cNvPr id="4" name="TekstSylinder 3"/>
          <p:cNvSpPr txBox="1"/>
          <p:nvPr/>
        </p:nvSpPr>
        <p:spPr>
          <a:xfrm>
            <a:off x="2775177" y="6046839"/>
            <a:ext cx="4002974" cy="553998"/>
          </a:xfrm>
          <a:prstGeom prst="rect">
            <a:avLst/>
          </a:prstGeom>
          <a:noFill/>
        </p:spPr>
        <p:txBody>
          <a:bodyPr wrap="square" rtlCol="0">
            <a:spAutoFit/>
          </a:bodyPr>
          <a:lstStyle/>
          <a:p>
            <a:r>
              <a:rPr lang="nb-NO" sz="1000" b="0" dirty="0"/>
              <a:t>*Tallene representerer differansen mellom bedrifter som rapporterer en positiv utvikling og bedrifter som rapporterer en negativ utvikling innenfor hvert forretningsområde.</a:t>
            </a:r>
          </a:p>
        </p:txBody>
      </p:sp>
      <p:graphicFrame>
        <p:nvGraphicFramePr>
          <p:cNvPr id="21" name="Diagram 10"/>
          <p:cNvGraphicFramePr>
            <a:graphicFrameLocks/>
          </p:cNvGraphicFramePr>
          <p:nvPr>
            <p:extLst>
              <p:ext uri="{D42A27DB-BD31-4B8C-83A1-F6EECF244321}">
                <p14:modId xmlns:p14="http://schemas.microsoft.com/office/powerpoint/2010/main" val="370922743"/>
              </p:ext>
            </p:extLst>
          </p:nvPr>
        </p:nvGraphicFramePr>
        <p:xfrm>
          <a:off x="981307" y="2057400"/>
          <a:ext cx="6623825" cy="3663176"/>
        </p:xfrm>
        <a:graphic>
          <a:graphicData uri="http://schemas.openxmlformats.org/drawingml/2006/chart">
            <c:chart xmlns:c="http://schemas.openxmlformats.org/drawingml/2006/chart" xmlns:r="http://schemas.openxmlformats.org/officeDocument/2006/relationships" r:id="rId2"/>
          </a:graphicData>
        </a:graphic>
      </p:graphicFrame>
      <p:sp>
        <p:nvSpPr>
          <p:cNvPr id="24" name="Rectangle 23"/>
          <p:cNvSpPr/>
          <p:nvPr/>
        </p:nvSpPr>
        <p:spPr>
          <a:xfrm>
            <a:off x="7825446" y="3277775"/>
            <a:ext cx="170985" cy="18957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Rectangle 24"/>
          <p:cNvSpPr/>
          <p:nvPr/>
        </p:nvSpPr>
        <p:spPr>
          <a:xfrm>
            <a:off x="7825447" y="2882475"/>
            <a:ext cx="170985" cy="1895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TextBox 25"/>
          <p:cNvSpPr txBox="1"/>
          <p:nvPr/>
        </p:nvSpPr>
        <p:spPr>
          <a:xfrm>
            <a:off x="8037318" y="3234062"/>
            <a:ext cx="817756" cy="246221"/>
          </a:xfrm>
          <a:prstGeom prst="rect">
            <a:avLst/>
          </a:prstGeom>
          <a:noFill/>
        </p:spPr>
        <p:txBody>
          <a:bodyPr wrap="square" rtlCol="0">
            <a:spAutoFit/>
          </a:bodyPr>
          <a:lstStyle/>
          <a:p>
            <a:r>
              <a:rPr lang="nb-NO" sz="1000" b="0" dirty="0">
                <a:latin typeface="+mn-lt"/>
              </a:rPr>
              <a:t>1H, 2017</a:t>
            </a:r>
          </a:p>
        </p:txBody>
      </p:sp>
      <p:sp>
        <p:nvSpPr>
          <p:cNvPr id="27" name="TextBox 26"/>
          <p:cNvSpPr txBox="1"/>
          <p:nvPr/>
        </p:nvSpPr>
        <p:spPr>
          <a:xfrm>
            <a:off x="8037318" y="2838760"/>
            <a:ext cx="964442" cy="246221"/>
          </a:xfrm>
          <a:prstGeom prst="rect">
            <a:avLst/>
          </a:prstGeom>
          <a:noFill/>
        </p:spPr>
        <p:txBody>
          <a:bodyPr wrap="square" rtlCol="0">
            <a:spAutoFit/>
          </a:bodyPr>
          <a:lstStyle/>
          <a:p>
            <a:r>
              <a:rPr lang="nb-NO" sz="1000" b="0" dirty="0">
                <a:latin typeface="+mn-lt"/>
              </a:rPr>
              <a:t>2H, 2017</a:t>
            </a:r>
          </a:p>
        </p:txBody>
      </p:sp>
    </p:spTree>
    <p:extLst>
      <p:ext uri="{BB962C8B-B14F-4D97-AF65-F5344CB8AC3E}">
        <p14:creationId xmlns:p14="http://schemas.microsoft.com/office/powerpoint/2010/main" val="922799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85750" y="1"/>
            <a:ext cx="8620045" cy="1031838"/>
          </a:xfrm>
        </p:spPr>
        <p:txBody>
          <a:bodyPr/>
          <a:lstStyle/>
          <a:p>
            <a:r>
              <a:rPr lang="nb-NO" dirty="0"/>
              <a:t>På Vestlandet har situasjonen særlig for bolig forbedret seg kraftig.  </a:t>
            </a:r>
          </a:p>
        </p:txBody>
      </p:sp>
      <p:sp>
        <p:nvSpPr>
          <p:cNvPr id="3" name="Plassholder for lysbildenummer 2"/>
          <p:cNvSpPr>
            <a:spLocks noGrp="1"/>
          </p:cNvSpPr>
          <p:nvPr>
            <p:ph type="sldNum" sz="quarter" idx="10"/>
          </p:nvPr>
        </p:nvSpPr>
        <p:spPr/>
        <p:txBody>
          <a:bodyPr/>
          <a:lstStyle/>
          <a:p>
            <a:fld id="{9784CBA3-D598-4B1F-BAA3-EE14B5154290}" type="slidenum">
              <a:rPr lang="en-AU" smtClean="0"/>
              <a:pPr/>
              <a:t>18</a:t>
            </a:fld>
            <a:endParaRPr lang="en-AU" dirty="0"/>
          </a:p>
        </p:txBody>
      </p:sp>
      <p:sp>
        <p:nvSpPr>
          <p:cNvPr id="5" name="Plassholder for tekst 4"/>
          <p:cNvSpPr>
            <a:spLocks noGrp="1"/>
          </p:cNvSpPr>
          <p:nvPr>
            <p:ph type="body" sz="quarter" idx="15"/>
          </p:nvPr>
        </p:nvSpPr>
        <p:spPr>
          <a:xfrm>
            <a:off x="336471" y="869987"/>
            <a:ext cx="8569324" cy="758861"/>
          </a:xfrm>
        </p:spPr>
        <p:txBody>
          <a:bodyPr/>
          <a:lstStyle/>
          <a:p>
            <a:r>
              <a:rPr lang="nb-NO" dirty="0"/>
              <a:t>Kan du angi hvordan omsetningen i forretningsområdene under har utviklet seg for din bedrift over de siste 6 månedene?* (Kun Vestlandet)</a:t>
            </a:r>
          </a:p>
        </p:txBody>
      </p:sp>
      <p:sp>
        <p:nvSpPr>
          <p:cNvPr id="12" name="TekstSylinder 11"/>
          <p:cNvSpPr txBox="1"/>
          <p:nvPr/>
        </p:nvSpPr>
        <p:spPr>
          <a:xfrm>
            <a:off x="1504655" y="1875381"/>
            <a:ext cx="659155" cy="261610"/>
          </a:xfrm>
          <a:prstGeom prst="rect">
            <a:avLst/>
          </a:prstGeom>
          <a:noFill/>
        </p:spPr>
        <p:txBody>
          <a:bodyPr wrap="none" rtlCol="0">
            <a:spAutoFit/>
          </a:bodyPr>
          <a:lstStyle/>
          <a:p>
            <a:r>
              <a:rPr lang="nb-NO" sz="1100" b="0" dirty="0">
                <a:latin typeface="+mn-lt"/>
              </a:rPr>
              <a:t>Kontor</a:t>
            </a:r>
          </a:p>
        </p:txBody>
      </p:sp>
      <p:sp>
        <p:nvSpPr>
          <p:cNvPr id="13" name="TekstSylinder 12"/>
          <p:cNvSpPr txBox="1"/>
          <p:nvPr/>
        </p:nvSpPr>
        <p:spPr>
          <a:xfrm>
            <a:off x="2253019" y="1875381"/>
            <a:ext cx="946620" cy="430887"/>
          </a:xfrm>
          <a:prstGeom prst="rect">
            <a:avLst/>
          </a:prstGeom>
          <a:noFill/>
        </p:spPr>
        <p:txBody>
          <a:bodyPr wrap="square" rtlCol="0">
            <a:spAutoFit/>
          </a:bodyPr>
          <a:lstStyle/>
          <a:p>
            <a:pPr algn="ctr"/>
            <a:r>
              <a:rPr lang="nb-NO" sz="1100" b="0" dirty="0">
                <a:latin typeface="+mn-lt"/>
              </a:rPr>
              <a:t>Annen næring</a:t>
            </a:r>
          </a:p>
        </p:txBody>
      </p:sp>
      <p:sp>
        <p:nvSpPr>
          <p:cNvPr id="14" name="TekstSylinder 13"/>
          <p:cNvSpPr txBox="1"/>
          <p:nvPr/>
        </p:nvSpPr>
        <p:spPr>
          <a:xfrm>
            <a:off x="3928787" y="1773867"/>
            <a:ext cx="946620" cy="430887"/>
          </a:xfrm>
          <a:prstGeom prst="rect">
            <a:avLst/>
          </a:prstGeom>
          <a:noFill/>
        </p:spPr>
        <p:txBody>
          <a:bodyPr wrap="square" rtlCol="0">
            <a:spAutoFit/>
          </a:bodyPr>
          <a:lstStyle/>
          <a:p>
            <a:pPr algn="ctr"/>
            <a:r>
              <a:rPr lang="nb-NO" sz="1100" b="0" dirty="0">
                <a:latin typeface="+mn-lt"/>
              </a:rPr>
              <a:t>Offentlige bygg</a:t>
            </a:r>
          </a:p>
        </p:txBody>
      </p:sp>
      <p:sp>
        <p:nvSpPr>
          <p:cNvPr id="15" name="TekstSylinder 14"/>
          <p:cNvSpPr txBox="1"/>
          <p:nvPr/>
        </p:nvSpPr>
        <p:spPr>
          <a:xfrm>
            <a:off x="6640384" y="1839821"/>
            <a:ext cx="946620" cy="261610"/>
          </a:xfrm>
          <a:prstGeom prst="rect">
            <a:avLst/>
          </a:prstGeom>
          <a:noFill/>
        </p:spPr>
        <p:txBody>
          <a:bodyPr wrap="square" rtlCol="0">
            <a:spAutoFit/>
          </a:bodyPr>
          <a:lstStyle/>
          <a:p>
            <a:pPr algn="ctr"/>
            <a:r>
              <a:rPr lang="nb-NO" sz="1100" b="0" dirty="0">
                <a:latin typeface="+mn-lt"/>
              </a:rPr>
              <a:t>Eksport</a:t>
            </a:r>
          </a:p>
        </p:txBody>
      </p:sp>
      <p:sp>
        <p:nvSpPr>
          <p:cNvPr id="16" name="TekstSylinder 15"/>
          <p:cNvSpPr txBox="1"/>
          <p:nvPr/>
        </p:nvSpPr>
        <p:spPr>
          <a:xfrm>
            <a:off x="4786947" y="1921221"/>
            <a:ext cx="1066801" cy="261610"/>
          </a:xfrm>
          <a:prstGeom prst="rect">
            <a:avLst/>
          </a:prstGeom>
          <a:noFill/>
        </p:spPr>
        <p:txBody>
          <a:bodyPr wrap="square" rtlCol="0">
            <a:spAutoFit/>
          </a:bodyPr>
          <a:lstStyle/>
          <a:p>
            <a:pPr algn="ctr"/>
            <a:r>
              <a:rPr lang="nb-NO" sz="1100" b="0" dirty="0">
                <a:latin typeface="+mn-lt"/>
              </a:rPr>
              <a:t>Plan</a:t>
            </a:r>
          </a:p>
        </p:txBody>
      </p:sp>
      <p:sp>
        <p:nvSpPr>
          <p:cNvPr id="17" name="TekstSylinder 16"/>
          <p:cNvSpPr txBox="1"/>
          <p:nvPr/>
        </p:nvSpPr>
        <p:spPr>
          <a:xfrm>
            <a:off x="5669556" y="1899298"/>
            <a:ext cx="1042352" cy="261610"/>
          </a:xfrm>
          <a:prstGeom prst="rect">
            <a:avLst/>
          </a:prstGeom>
          <a:noFill/>
        </p:spPr>
        <p:txBody>
          <a:bodyPr wrap="square" rtlCol="0">
            <a:spAutoFit/>
          </a:bodyPr>
          <a:lstStyle/>
          <a:p>
            <a:pPr algn="ctr"/>
            <a:r>
              <a:rPr lang="nb-NO" sz="1100" b="0" dirty="0">
                <a:latin typeface="+mn-lt"/>
              </a:rPr>
              <a:t>Bolig</a:t>
            </a:r>
          </a:p>
        </p:txBody>
      </p:sp>
      <p:sp>
        <p:nvSpPr>
          <p:cNvPr id="18" name="TekstSylinder 17"/>
          <p:cNvSpPr txBox="1"/>
          <p:nvPr/>
        </p:nvSpPr>
        <p:spPr>
          <a:xfrm>
            <a:off x="3046673" y="1875381"/>
            <a:ext cx="1011126" cy="261610"/>
          </a:xfrm>
          <a:prstGeom prst="rect">
            <a:avLst/>
          </a:prstGeom>
          <a:noFill/>
        </p:spPr>
        <p:txBody>
          <a:bodyPr wrap="square" rtlCol="0">
            <a:spAutoFit/>
          </a:bodyPr>
          <a:lstStyle/>
          <a:p>
            <a:pPr algn="ctr"/>
            <a:r>
              <a:rPr lang="nb-NO" sz="1100" b="0" dirty="0">
                <a:latin typeface="+mn-lt"/>
              </a:rPr>
              <a:t>Samferdsel</a:t>
            </a:r>
          </a:p>
        </p:txBody>
      </p:sp>
      <p:sp>
        <p:nvSpPr>
          <p:cNvPr id="4" name="TekstSylinder 3"/>
          <p:cNvSpPr txBox="1"/>
          <p:nvPr/>
        </p:nvSpPr>
        <p:spPr>
          <a:xfrm>
            <a:off x="2672080" y="6047085"/>
            <a:ext cx="4005346" cy="553998"/>
          </a:xfrm>
          <a:prstGeom prst="rect">
            <a:avLst/>
          </a:prstGeom>
          <a:noFill/>
        </p:spPr>
        <p:txBody>
          <a:bodyPr wrap="square" rtlCol="0">
            <a:spAutoFit/>
          </a:bodyPr>
          <a:lstStyle/>
          <a:p>
            <a:r>
              <a:rPr lang="nb-NO" sz="1000" b="0" dirty="0"/>
              <a:t>*Tallene representerer differansen mellom bedrifter som rapporterer en positiv utvikling og bedrifter som rapporterer en negativ utvikling innenfor hvert forretningsområde.</a:t>
            </a:r>
          </a:p>
        </p:txBody>
      </p:sp>
      <p:graphicFrame>
        <p:nvGraphicFramePr>
          <p:cNvPr id="19" name="Diagram 10"/>
          <p:cNvGraphicFramePr>
            <a:graphicFrameLocks/>
          </p:cNvGraphicFramePr>
          <p:nvPr>
            <p:extLst>
              <p:ext uri="{D42A27DB-BD31-4B8C-83A1-F6EECF244321}">
                <p14:modId xmlns:p14="http://schemas.microsoft.com/office/powerpoint/2010/main" val="37858052"/>
              </p:ext>
            </p:extLst>
          </p:nvPr>
        </p:nvGraphicFramePr>
        <p:xfrm>
          <a:off x="981307" y="2057400"/>
          <a:ext cx="6623825" cy="3663176"/>
        </p:xfrm>
        <a:graphic>
          <a:graphicData uri="http://schemas.openxmlformats.org/drawingml/2006/chart">
            <c:chart xmlns:c="http://schemas.openxmlformats.org/drawingml/2006/chart" xmlns:r="http://schemas.openxmlformats.org/officeDocument/2006/relationships" r:id="rId2"/>
          </a:graphicData>
        </a:graphic>
      </p:graphicFrame>
      <p:sp>
        <p:nvSpPr>
          <p:cNvPr id="24" name="Rectangle 23"/>
          <p:cNvSpPr/>
          <p:nvPr/>
        </p:nvSpPr>
        <p:spPr>
          <a:xfrm>
            <a:off x="7825446" y="3277775"/>
            <a:ext cx="170985" cy="18957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Rectangle 24"/>
          <p:cNvSpPr/>
          <p:nvPr/>
        </p:nvSpPr>
        <p:spPr>
          <a:xfrm>
            <a:off x="7825447" y="2882475"/>
            <a:ext cx="170985" cy="1895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TextBox 25"/>
          <p:cNvSpPr txBox="1"/>
          <p:nvPr/>
        </p:nvSpPr>
        <p:spPr>
          <a:xfrm>
            <a:off x="8037318" y="3234062"/>
            <a:ext cx="817756" cy="246221"/>
          </a:xfrm>
          <a:prstGeom prst="rect">
            <a:avLst/>
          </a:prstGeom>
          <a:noFill/>
        </p:spPr>
        <p:txBody>
          <a:bodyPr wrap="square" rtlCol="0">
            <a:spAutoFit/>
          </a:bodyPr>
          <a:lstStyle/>
          <a:p>
            <a:r>
              <a:rPr lang="nb-NO" sz="1000" b="0" dirty="0">
                <a:latin typeface="+mn-lt"/>
              </a:rPr>
              <a:t>1H, 2017</a:t>
            </a:r>
          </a:p>
        </p:txBody>
      </p:sp>
      <p:sp>
        <p:nvSpPr>
          <p:cNvPr id="27" name="TextBox 26"/>
          <p:cNvSpPr txBox="1"/>
          <p:nvPr/>
        </p:nvSpPr>
        <p:spPr>
          <a:xfrm>
            <a:off x="8037318" y="2838760"/>
            <a:ext cx="964442" cy="246221"/>
          </a:xfrm>
          <a:prstGeom prst="rect">
            <a:avLst/>
          </a:prstGeom>
          <a:noFill/>
        </p:spPr>
        <p:txBody>
          <a:bodyPr wrap="square" rtlCol="0">
            <a:spAutoFit/>
          </a:bodyPr>
          <a:lstStyle/>
          <a:p>
            <a:r>
              <a:rPr lang="nb-NO" sz="1000" b="0" dirty="0">
                <a:latin typeface="+mn-lt"/>
              </a:rPr>
              <a:t>2H, 2017</a:t>
            </a:r>
          </a:p>
        </p:txBody>
      </p:sp>
    </p:spTree>
    <p:extLst>
      <p:ext uri="{BB962C8B-B14F-4D97-AF65-F5344CB8AC3E}">
        <p14:creationId xmlns:p14="http://schemas.microsoft.com/office/powerpoint/2010/main" val="2766888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5998" y="1"/>
            <a:ext cx="8890426" cy="1031838"/>
          </a:xfrm>
        </p:spPr>
        <p:txBody>
          <a:bodyPr/>
          <a:lstStyle/>
          <a:p>
            <a:r>
              <a:rPr lang="nb-NO" dirty="0"/>
              <a:t>Bolig: De store arkitektkontorene vokser mest.</a:t>
            </a:r>
          </a:p>
        </p:txBody>
      </p:sp>
      <p:sp>
        <p:nvSpPr>
          <p:cNvPr id="3" name="Plassholder for lysbildenummer 2"/>
          <p:cNvSpPr>
            <a:spLocks noGrp="1"/>
          </p:cNvSpPr>
          <p:nvPr>
            <p:ph type="sldNum" sz="quarter" idx="10"/>
          </p:nvPr>
        </p:nvSpPr>
        <p:spPr/>
        <p:txBody>
          <a:bodyPr/>
          <a:lstStyle/>
          <a:p>
            <a:fld id="{9784CBA3-D598-4B1F-BAA3-EE14B5154290}" type="slidenum">
              <a:rPr lang="en-AU" smtClean="0"/>
              <a:pPr/>
              <a:t>19</a:t>
            </a:fld>
            <a:endParaRPr lang="en-AU" dirty="0"/>
          </a:p>
        </p:txBody>
      </p:sp>
      <p:sp>
        <p:nvSpPr>
          <p:cNvPr id="5" name="Plassholder for tekst 4"/>
          <p:cNvSpPr>
            <a:spLocks noGrp="1"/>
          </p:cNvSpPr>
          <p:nvPr>
            <p:ph type="body" sz="quarter" idx="15"/>
          </p:nvPr>
        </p:nvSpPr>
        <p:spPr>
          <a:xfrm>
            <a:off x="166119" y="950205"/>
            <a:ext cx="8569324" cy="758861"/>
          </a:xfrm>
        </p:spPr>
        <p:txBody>
          <a:bodyPr/>
          <a:lstStyle/>
          <a:p>
            <a:r>
              <a:rPr lang="nb-NO" dirty="0"/>
              <a:t>Kan du angi hvordan omsetningen i forretningsområdene under har utviklet seg for din bedrift over de siste 6 månedene? (Bolig)</a:t>
            </a:r>
          </a:p>
        </p:txBody>
      </p:sp>
      <p:graphicFrame>
        <p:nvGraphicFramePr>
          <p:cNvPr id="11" name="Diagram 5"/>
          <p:cNvGraphicFramePr>
            <a:graphicFrameLocks/>
          </p:cNvGraphicFramePr>
          <p:nvPr>
            <p:extLst>
              <p:ext uri="{D42A27DB-BD31-4B8C-83A1-F6EECF244321}">
                <p14:modId xmlns:p14="http://schemas.microsoft.com/office/powerpoint/2010/main" val="2455313866"/>
              </p:ext>
            </p:extLst>
          </p:nvPr>
        </p:nvGraphicFramePr>
        <p:xfrm>
          <a:off x="938151" y="1757549"/>
          <a:ext cx="7267698" cy="4096986"/>
        </p:xfrm>
        <a:graphic>
          <a:graphicData uri="http://schemas.openxmlformats.org/drawingml/2006/chart">
            <c:chart xmlns:c="http://schemas.openxmlformats.org/drawingml/2006/chart" xmlns:r="http://schemas.openxmlformats.org/officeDocument/2006/relationships" r:id="rId2"/>
          </a:graphicData>
        </a:graphic>
      </p:graphicFrame>
      <p:sp>
        <p:nvSpPr>
          <p:cNvPr id="8" name="TekstSylinder 8"/>
          <p:cNvSpPr txBox="1"/>
          <p:nvPr/>
        </p:nvSpPr>
        <p:spPr>
          <a:xfrm>
            <a:off x="2723496" y="6110086"/>
            <a:ext cx="3964175" cy="553998"/>
          </a:xfrm>
          <a:prstGeom prst="rect">
            <a:avLst/>
          </a:prstGeom>
          <a:noFill/>
        </p:spPr>
        <p:txBody>
          <a:bodyPr wrap="square" rtlCol="0">
            <a:spAutoFit/>
          </a:bodyPr>
          <a:lstStyle/>
          <a:p>
            <a:r>
              <a:rPr lang="nb-NO" sz="1000" b="0" dirty="0">
                <a:latin typeface="+mn-lt"/>
              </a:rPr>
              <a:t>1-5 ansatte N= 76   6-10 ansatte N= 39  11-20 ansatte N= 45  21-50 ansatte  N=26  51-100 ansatte  N=3  101 eller flere ansatte N= 7</a:t>
            </a:r>
          </a:p>
        </p:txBody>
      </p:sp>
    </p:spTree>
    <p:extLst>
      <p:ext uri="{BB962C8B-B14F-4D97-AF65-F5344CB8AC3E}">
        <p14:creationId xmlns:p14="http://schemas.microsoft.com/office/powerpoint/2010/main" val="210402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lysbildenummer 2"/>
          <p:cNvSpPr>
            <a:spLocks noGrp="1"/>
          </p:cNvSpPr>
          <p:nvPr>
            <p:ph type="sldNum" sz="quarter" idx="10"/>
          </p:nvPr>
        </p:nvSpPr>
        <p:spPr/>
        <p:txBody>
          <a:bodyPr/>
          <a:lstStyle/>
          <a:p>
            <a:fld id="{9784CBA3-D598-4B1F-BAA3-EE14B5154290}" type="slidenum">
              <a:rPr lang="en-AU" smtClean="0"/>
              <a:pPr/>
              <a:t>2</a:t>
            </a:fld>
            <a:endParaRPr lang="en-AU" dirty="0"/>
          </a:p>
        </p:txBody>
      </p:sp>
      <p:sp>
        <p:nvSpPr>
          <p:cNvPr id="4" name="Title 9"/>
          <p:cNvSpPr>
            <a:spLocks noGrp="1"/>
          </p:cNvSpPr>
          <p:nvPr>
            <p:ph type="title"/>
          </p:nvPr>
        </p:nvSpPr>
        <p:spPr>
          <a:xfrm>
            <a:off x="285751" y="1"/>
            <a:ext cx="8569324" cy="1031838"/>
          </a:xfrm>
        </p:spPr>
        <p:txBody>
          <a:bodyPr/>
          <a:lstStyle/>
          <a:p>
            <a:r>
              <a:rPr lang="nb-NO" dirty="0"/>
              <a:t>Oppsummert</a:t>
            </a:r>
            <a:br>
              <a:rPr lang="nb-NO" dirty="0"/>
            </a:br>
            <a:endParaRPr lang="nb-NO" dirty="0"/>
          </a:p>
        </p:txBody>
      </p:sp>
      <p:sp>
        <p:nvSpPr>
          <p:cNvPr id="5" name="Content Placeholder 11"/>
          <p:cNvSpPr txBox="1">
            <a:spLocks/>
          </p:cNvSpPr>
          <p:nvPr/>
        </p:nvSpPr>
        <p:spPr>
          <a:xfrm>
            <a:off x="285751" y="226070"/>
            <a:ext cx="8569323" cy="4592126"/>
          </a:xfrm>
          <a:prstGeom prst="rect">
            <a:avLst/>
          </a:prstGeom>
        </p:spPr>
        <p:txBody>
          <a:bodyPr/>
          <a:lstStyle>
            <a:lvl1pPr marL="0" indent="0" algn="l" defTabSz="914400" rtl="0" eaLnBrk="1" latinLnBrk="0" hangingPunct="1">
              <a:spcBef>
                <a:spcPct val="20000"/>
              </a:spcBef>
              <a:buFont typeface="Arial" pitchFamily="34" charset="0"/>
              <a:buNone/>
              <a:defRPr lang="en-US" sz="1600" b="0" kern="1200" dirty="0" smtClean="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6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fontAlgn="auto">
              <a:spcBef>
                <a:spcPts val="0"/>
              </a:spcBef>
              <a:spcAft>
                <a:spcPts val="0"/>
              </a:spcAft>
            </a:pPr>
            <a:endParaRPr lang="nb-NO" dirty="0"/>
          </a:p>
          <a:p>
            <a:pPr fontAlgn="auto">
              <a:spcBef>
                <a:spcPts val="0"/>
              </a:spcBef>
              <a:spcAft>
                <a:spcPts val="0"/>
              </a:spcAft>
            </a:pPr>
            <a:endParaRPr lang="nb-NO" dirty="0"/>
          </a:p>
          <a:p>
            <a:pPr marL="171450" indent="-171450">
              <a:buFont typeface="Arial" panose="020B0604020202020204" pitchFamily="34" charset="0"/>
              <a:buChar char="•"/>
            </a:pPr>
            <a:r>
              <a:rPr lang="nb-NO" dirty="0"/>
              <a:t>Konjunkturindeksen for arkitektbedrifter i Norge </a:t>
            </a:r>
            <a:r>
              <a:rPr lang="en-AU" dirty="0"/>
              <a:t>fortsetter å stige </a:t>
            </a:r>
            <a:r>
              <a:rPr lang="en-AU" dirty="0" err="1"/>
              <a:t>i</a:t>
            </a:r>
            <a:r>
              <a:rPr lang="en-AU" dirty="0"/>
              <a:t> </a:t>
            </a:r>
            <a:r>
              <a:rPr lang="en-AU" dirty="0" err="1"/>
              <a:t>årets</a:t>
            </a:r>
            <a:r>
              <a:rPr lang="en-AU" dirty="0"/>
              <a:t> </a:t>
            </a:r>
            <a:r>
              <a:rPr lang="en-AU" dirty="0" err="1"/>
              <a:t>andre</a:t>
            </a:r>
            <a:r>
              <a:rPr lang="en-AU" dirty="0"/>
              <a:t> </a:t>
            </a:r>
            <a:r>
              <a:rPr lang="en-AU" dirty="0" err="1"/>
              <a:t>måling</a:t>
            </a:r>
            <a:endParaRPr lang="en-AU" dirty="0"/>
          </a:p>
          <a:p>
            <a:endParaRPr lang="nb-NO" dirty="0"/>
          </a:p>
          <a:p>
            <a:pPr marL="171450" indent="-171450">
              <a:buFont typeface="Arial" panose="020B0604020202020204" pitchFamily="34" charset="0"/>
              <a:buChar char="•"/>
            </a:pPr>
            <a:r>
              <a:rPr lang="nb-NO" dirty="0"/>
              <a:t>Bedriftene rapporterer en økning i ordrereserver og ansettelser samt har en forventing til at denne veksten vil fortsette frem mot  1H 2018</a:t>
            </a:r>
          </a:p>
          <a:p>
            <a:pPr marL="171450" indent="-171450">
              <a:buFont typeface="Arial" panose="020B0604020202020204" pitchFamily="34" charset="0"/>
              <a:buChar char="•"/>
            </a:pPr>
            <a:endParaRPr lang="nb-NO" dirty="0"/>
          </a:p>
          <a:p>
            <a:pPr marL="171450" indent="-171450">
              <a:buFont typeface="Arial" panose="020B0604020202020204" pitchFamily="34" charset="0"/>
              <a:buChar char="•"/>
            </a:pPr>
            <a:r>
              <a:rPr lang="nb-NO" dirty="0"/>
              <a:t>Indeksscoren er særlig drevet av sterke forventninger til de kommende månedene</a:t>
            </a:r>
          </a:p>
          <a:p>
            <a:pPr marL="171450" indent="-171450">
              <a:buFont typeface="Arial" panose="020B0604020202020204" pitchFamily="34" charset="0"/>
              <a:buChar char="•"/>
            </a:pPr>
            <a:endParaRPr lang="nb-NO" dirty="0"/>
          </a:p>
          <a:p>
            <a:pPr marL="171450" indent="-171450">
              <a:buFont typeface="Arial" panose="020B0604020202020204" pitchFamily="34" charset="0"/>
              <a:buChar char="•"/>
            </a:pPr>
            <a:r>
              <a:rPr lang="nb-NO" dirty="0"/>
              <a:t>Indeksen brutt ned per region viser en særlig stor forbedring i Midt-Norge og på Vestlandet</a:t>
            </a:r>
          </a:p>
          <a:p>
            <a:pPr marL="171450" indent="-171450">
              <a:buFont typeface="Arial" panose="020B0604020202020204" pitchFamily="34" charset="0"/>
              <a:buChar char="•"/>
            </a:pPr>
            <a:endParaRPr lang="nb-NO" dirty="0"/>
          </a:p>
          <a:p>
            <a:pPr marL="171450" indent="-171450">
              <a:buFont typeface="Arial" panose="020B0604020202020204" pitchFamily="34" charset="0"/>
              <a:buChar char="•"/>
            </a:pPr>
            <a:r>
              <a:rPr lang="nb-NO" dirty="0"/>
              <a:t>Offentlige bygg går opp i 2H 2017, mens veksten i bolig er mer moderat</a:t>
            </a:r>
          </a:p>
          <a:p>
            <a:pPr marL="171450" indent="-171450">
              <a:buFont typeface="Arial" panose="020B0604020202020204" pitchFamily="34" charset="0"/>
              <a:buChar char="•"/>
            </a:pPr>
            <a:endParaRPr lang="nb-NO" dirty="0"/>
          </a:p>
          <a:p>
            <a:pPr marL="171450" indent="-171450">
              <a:buFont typeface="Arial" panose="020B0604020202020204" pitchFamily="34" charset="0"/>
              <a:buChar char="•"/>
            </a:pPr>
            <a:r>
              <a:rPr lang="nb-NO" dirty="0"/>
              <a:t>Bedrifter i alle regioner er optimistiske til utviklingen i antall årsverk, særlig i Oslo og på Vestlandet.</a:t>
            </a:r>
          </a:p>
          <a:p>
            <a:pPr marL="171450" indent="-171450">
              <a:buFont typeface="Arial" panose="020B0604020202020204" pitchFamily="34" charset="0"/>
              <a:buChar char="•"/>
            </a:pPr>
            <a:endParaRPr lang="nb-NO" dirty="0"/>
          </a:p>
          <a:p>
            <a:pPr marL="171450" indent="-171450">
              <a:buFont typeface="Arial" panose="020B0604020202020204" pitchFamily="34" charset="0"/>
              <a:buChar char="•"/>
            </a:pPr>
            <a:r>
              <a:rPr lang="nb-NO" dirty="0"/>
              <a:t>Det er fortsatt høyest forventinger knyttet til bolig, plan og offentlige bygg</a:t>
            </a:r>
          </a:p>
          <a:p>
            <a:pPr marL="171450" indent="-171450">
              <a:buFont typeface="Arial" panose="020B0604020202020204" pitchFamily="34" charset="0"/>
              <a:buChar char="•"/>
            </a:pPr>
            <a:endParaRPr lang="nb-NO" dirty="0"/>
          </a:p>
        </p:txBody>
      </p:sp>
      <p:sp>
        <p:nvSpPr>
          <p:cNvPr id="7" name="Content Placeholder 11"/>
          <p:cNvSpPr txBox="1">
            <a:spLocks/>
          </p:cNvSpPr>
          <p:nvPr/>
        </p:nvSpPr>
        <p:spPr>
          <a:xfrm>
            <a:off x="4679735" y="776351"/>
            <a:ext cx="4030663" cy="4916524"/>
          </a:xfrm>
          <a:prstGeom prst="rect">
            <a:avLst/>
          </a:prstGeom>
        </p:spPr>
        <p:txBody>
          <a:bodyPr/>
          <a:lstStyle>
            <a:lvl1pPr marL="0" indent="0" algn="l" defTabSz="914400" rtl="0" eaLnBrk="1" latinLnBrk="0" hangingPunct="1">
              <a:spcBef>
                <a:spcPct val="20000"/>
              </a:spcBef>
              <a:buFont typeface="Arial" pitchFamily="34" charset="0"/>
              <a:buNone/>
              <a:defRPr lang="en-US" sz="1600" b="0" kern="1200" dirty="0" smtClean="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6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nb-NO" sz="1200" dirty="0"/>
          </a:p>
          <a:p>
            <a:endParaRPr lang="nb-NO" sz="1200" dirty="0"/>
          </a:p>
        </p:txBody>
      </p:sp>
    </p:spTree>
    <p:extLst>
      <p:ext uri="{BB962C8B-B14F-4D97-AF65-F5344CB8AC3E}">
        <p14:creationId xmlns:p14="http://schemas.microsoft.com/office/powerpoint/2010/main" val="17322154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5998" y="1"/>
            <a:ext cx="8890426" cy="1031838"/>
          </a:xfrm>
        </p:spPr>
        <p:txBody>
          <a:bodyPr/>
          <a:lstStyle/>
          <a:p>
            <a:r>
              <a:rPr lang="nb-NO" dirty="0"/>
              <a:t>Offentlige bygg: De største bedriftene rapporterer størst vekst</a:t>
            </a:r>
          </a:p>
        </p:txBody>
      </p:sp>
      <p:sp>
        <p:nvSpPr>
          <p:cNvPr id="3" name="Plassholder for lysbildenummer 2"/>
          <p:cNvSpPr>
            <a:spLocks noGrp="1"/>
          </p:cNvSpPr>
          <p:nvPr>
            <p:ph type="sldNum" sz="quarter" idx="10"/>
          </p:nvPr>
        </p:nvSpPr>
        <p:spPr/>
        <p:txBody>
          <a:bodyPr/>
          <a:lstStyle/>
          <a:p>
            <a:fld id="{9784CBA3-D598-4B1F-BAA3-EE14B5154290}" type="slidenum">
              <a:rPr lang="en-AU" smtClean="0"/>
              <a:pPr/>
              <a:t>20</a:t>
            </a:fld>
            <a:endParaRPr lang="en-AU" dirty="0"/>
          </a:p>
        </p:txBody>
      </p:sp>
      <p:sp>
        <p:nvSpPr>
          <p:cNvPr id="5" name="Plassholder for tekst 4"/>
          <p:cNvSpPr>
            <a:spLocks noGrp="1"/>
          </p:cNvSpPr>
          <p:nvPr>
            <p:ph type="body" sz="quarter" idx="15"/>
          </p:nvPr>
        </p:nvSpPr>
        <p:spPr>
          <a:xfrm>
            <a:off x="178174" y="1162467"/>
            <a:ext cx="8569324" cy="758861"/>
          </a:xfrm>
        </p:spPr>
        <p:txBody>
          <a:bodyPr/>
          <a:lstStyle/>
          <a:p>
            <a:r>
              <a:rPr lang="nb-NO" dirty="0"/>
              <a:t>Kan du angi hvordan omsetningen i forretningsområdene under har utviklet seg for din bedrift over de siste 6 månedene? (Offentlige bygg)</a:t>
            </a:r>
          </a:p>
        </p:txBody>
      </p:sp>
      <p:graphicFrame>
        <p:nvGraphicFramePr>
          <p:cNvPr id="11" name="Diagram 5"/>
          <p:cNvGraphicFramePr>
            <a:graphicFrameLocks/>
          </p:cNvGraphicFramePr>
          <p:nvPr>
            <p:extLst>
              <p:ext uri="{D42A27DB-BD31-4B8C-83A1-F6EECF244321}">
                <p14:modId xmlns:p14="http://schemas.microsoft.com/office/powerpoint/2010/main" val="2858428089"/>
              </p:ext>
            </p:extLst>
          </p:nvPr>
        </p:nvGraphicFramePr>
        <p:xfrm>
          <a:off x="938151" y="1757549"/>
          <a:ext cx="7267698" cy="4096986"/>
        </p:xfrm>
        <a:graphic>
          <a:graphicData uri="http://schemas.openxmlformats.org/drawingml/2006/chart">
            <c:chart xmlns:c="http://schemas.openxmlformats.org/drawingml/2006/chart" xmlns:r="http://schemas.openxmlformats.org/officeDocument/2006/relationships" r:id="rId2"/>
          </a:graphicData>
        </a:graphic>
      </p:graphicFrame>
      <p:sp>
        <p:nvSpPr>
          <p:cNvPr id="10" name="TekstSylinder 8"/>
          <p:cNvSpPr txBox="1"/>
          <p:nvPr/>
        </p:nvSpPr>
        <p:spPr>
          <a:xfrm>
            <a:off x="2786248" y="6046839"/>
            <a:ext cx="3964175" cy="553998"/>
          </a:xfrm>
          <a:prstGeom prst="rect">
            <a:avLst/>
          </a:prstGeom>
          <a:noFill/>
        </p:spPr>
        <p:txBody>
          <a:bodyPr wrap="square" rtlCol="0">
            <a:spAutoFit/>
          </a:bodyPr>
          <a:lstStyle/>
          <a:p>
            <a:r>
              <a:rPr lang="nb-NO" sz="1000" b="0" dirty="0">
                <a:latin typeface="+mn-lt"/>
              </a:rPr>
              <a:t>1-5 ansatte N= 76   6-10 ansatte N= 39  11-20 ansatte N= 45  21-50 ansatte  N=26  51-100 ansatte  N=3  101 eller flere ansatte N= 7</a:t>
            </a:r>
          </a:p>
        </p:txBody>
      </p:sp>
    </p:spTree>
    <p:extLst>
      <p:ext uri="{BB962C8B-B14F-4D97-AF65-F5344CB8AC3E}">
        <p14:creationId xmlns:p14="http://schemas.microsoft.com/office/powerpoint/2010/main" val="5343563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nb-NO" dirty="0"/>
              <a:t>Forventinger til de neste 6 månedene</a:t>
            </a:r>
          </a:p>
        </p:txBody>
      </p:sp>
    </p:spTree>
    <p:extLst>
      <p:ext uri="{BB962C8B-B14F-4D97-AF65-F5344CB8AC3E}">
        <p14:creationId xmlns:p14="http://schemas.microsoft.com/office/powerpoint/2010/main" val="10932199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85750" y="1"/>
            <a:ext cx="8635413" cy="1031838"/>
          </a:xfrm>
        </p:spPr>
        <p:txBody>
          <a:bodyPr/>
          <a:lstStyle/>
          <a:p>
            <a:r>
              <a:rPr lang="nb-NO" dirty="0"/>
              <a:t>Flere forventer oppgang i ordrereserver de neste 6 månedene enn i 1 halvdel av 2017.</a:t>
            </a:r>
          </a:p>
        </p:txBody>
      </p:sp>
      <p:sp>
        <p:nvSpPr>
          <p:cNvPr id="3" name="Plassholder for lysbildenummer 2"/>
          <p:cNvSpPr>
            <a:spLocks noGrp="1"/>
          </p:cNvSpPr>
          <p:nvPr>
            <p:ph type="sldNum" sz="quarter" idx="10"/>
          </p:nvPr>
        </p:nvSpPr>
        <p:spPr/>
        <p:txBody>
          <a:bodyPr/>
          <a:lstStyle/>
          <a:p>
            <a:fld id="{9784CBA3-D598-4B1F-BAA3-EE14B5154290}" type="slidenum">
              <a:rPr lang="en-AU" smtClean="0"/>
              <a:pPr/>
              <a:t>22</a:t>
            </a:fld>
            <a:endParaRPr lang="en-AU" dirty="0"/>
          </a:p>
        </p:txBody>
      </p:sp>
      <p:sp>
        <p:nvSpPr>
          <p:cNvPr id="5" name="Plassholder for tekst 4"/>
          <p:cNvSpPr>
            <a:spLocks noGrp="1"/>
          </p:cNvSpPr>
          <p:nvPr>
            <p:ph type="body" sz="quarter" idx="15"/>
          </p:nvPr>
        </p:nvSpPr>
        <p:spPr>
          <a:xfrm>
            <a:off x="278066" y="1246992"/>
            <a:ext cx="8569324" cy="758861"/>
          </a:xfrm>
        </p:spPr>
        <p:txBody>
          <a:bodyPr/>
          <a:lstStyle/>
          <a:p>
            <a:r>
              <a:rPr lang="nb-NO" dirty="0"/>
              <a:t>Hvor stor forventer du at din ordrereserve vil være om 6 måneder i forhold til i dag?</a:t>
            </a:r>
          </a:p>
        </p:txBody>
      </p:sp>
      <p:graphicFrame>
        <p:nvGraphicFramePr>
          <p:cNvPr id="6" name="Plassholder for innhold 5"/>
          <p:cNvGraphicFramePr>
            <a:graphicFrameLocks noGrp="1"/>
          </p:cNvGraphicFramePr>
          <p:nvPr>
            <p:ph sz="quarter" idx="11"/>
            <p:extLst>
              <p:ext uri="{D42A27DB-BD31-4B8C-83A1-F6EECF244321}">
                <p14:modId xmlns:p14="http://schemas.microsoft.com/office/powerpoint/2010/main" val="4234067736"/>
              </p:ext>
            </p:extLst>
          </p:nvPr>
        </p:nvGraphicFramePr>
        <p:xfrm>
          <a:off x="597984" y="2007218"/>
          <a:ext cx="7843489" cy="3585931"/>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3535680" y="6137206"/>
            <a:ext cx="675185" cy="246221"/>
          </a:xfrm>
          <a:prstGeom prst="rect">
            <a:avLst/>
          </a:prstGeom>
          <a:noFill/>
        </p:spPr>
        <p:txBody>
          <a:bodyPr wrap="none" rtlCol="0">
            <a:spAutoFit/>
          </a:bodyPr>
          <a:lstStyle/>
          <a:p>
            <a:r>
              <a:rPr lang="nb-NO" sz="1000" b="0" dirty="0">
                <a:latin typeface="+mj-lt"/>
              </a:rPr>
              <a:t>N= 198</a:t>
            </a:r>
          </a:p>
        </p:txBody>
      </p:sp>
      <p:sp>
        <p:nvSpPr>
          <p:cNvPr id="12" name="Rectangle 11"/>
          <p:cNvSpPr/>
          <p:nvPr/>
        </p:nvSpPr>
        <p:spPr>
          <a:xfrm>
            <a:off x="7825446" y="3277775"/>
            <a:ext cx="170985" cy="18957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Rectangle 12"/>
          <p:cNvSpPr/>
          <p:nvPr/>
        </p:nvSpPr>
        <p:spPr>
          <a:xfrm>
            <a:off x="7825447" y="2882475"/>
            <a:ext cx="170985" cy="1895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TextBox 13"/>
          <p:cNvSpPr txBox="1"/>
          <p:nvPr/>
        </p:nvSpPr>
        <p:spPr>
          <a:xfrm>
            <a:off x="8037318" y="3234062"/>
            <a:ext cx="817756" cy="246221"/>
          </a:xfrm>
          <a:prstGeom prst="rect">
            <a:avLst/>
          </a:prstGeom>
          <a:noFill/>
        </p:spPr>
        <p:txBody>
          <a:bodyPr wrap="square" rtlCol="0">
            <a:spAutoFit/>
          </a:bodyPr>
          <a:lstStyle/>
          <a:p>
            <a:r>
              <a:rPr lang="nb-NO" sz="1000" b="0" dirty="0">
                <a:latin typeface="+mn-lt"/>
              </a:rPr>
              <a:t>1H, 2017</a:t>
            </a:r>
          </a:p>
        </p:txBody>
      </p:sp>
      <p:sp>
        <p:nvSpPr>
          <p:cNvPr id="15" name="TextBox 14"/>
          <p:cNvSpPr txBox="1"/>
          <p:nvPr/>
        </p:nvSpPr>
        <p:spPr>
          <a:xfrm>
            <a:off x="8037318" y="2838760"/>
            <a:ext cx="964442" cy="246221"/>
          </a:xfrm>
          <a:prstGeom prst="rect">
            <a:avLst/>
          </a:prstGeom>
          <a:noFill/>
        </p:spPr>
        <p:txBody>
          <a:bodyPr wrap="square" rtlCol="0">
            <a:spAutoFit/>
          </a:bodyPr>
          <a:lstStyle/>
          <a:p>
            <a:r>
              <a:rPr lang="nb-NO" sz="1000" b="0" dirty="0">
                <a:latin typeface="+mn-lt"/>
              </a:rPr>
              <a:t>2H, 2017</a:t>
            </a:r>
          </a:p>
        </p:txBody>
      </p:sp>
    </p:spTree>
    <p:extLst>
      <p:ext uri="{BB962C8B-B14F-4D97-AF65-F5344CB8AC3E}">
        <p14:creationId xmlns:p14="http://schemas.microsoft.com/office/powerpoint/2010/main" val="1648154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85750" y="1"/>
            <a:ext cx="8789093" cy="1031838"/>
          </a:xfrm>
        </p:spPr>
        <p:txBody>
          <a:bodyPr/>
          <a:lstStyle/>
          <a:p>
            <a:r>
              <a:rPr lang="nb-NO" dirty="0"/>
              <a:t>Forventningen om en vekst i ordrereserver er større enn frykten for et fall. </a:t>
            </a:r>
          </a:p>
        </p:txBody>
      </p:sp>
      <p:sp>
        <p:nvSpPr>
          <p:cNvPr id="3" name="Plassholder for lysbildenummer 2"/>
          <p:cNvSpPr>
            <a:spLocks noGrp="1"/>
          </p:cNvSpPr>
          <p:nvPr>
            <p:ph type="sldNum" sz="quarter" idx="10"/>
          </p:nvPr>
        </p:nvSpPr>
        <p:spPr/>
        <p:txBody>
          <a:bodyPr/>
          <a:lstStyle/>
          <a:p>
            <a:fld id="{9784CBA3-D598-4B1F-BAA3-EE14B5154290}" type="slidenum">
              <a:rPr lang="en-AU" smtClean="0"/>
              <a:pPr/>
              <a:t>23</a:t>
            </a:fld>
            <a:endParaRPr lang="en-AU" dirty="0"/>
          </a:p>
        </p:txBody>
      </p:sp>
      <p:sp>
        <p:nvSpPr>
          <p:cNvPr id="5" name="Plassholder for tekst 4"/>
          <p:cNvSpPr>
            <a:spLocks noGrp="1"/>
          </p:cNvSpPr>
          <p:nvPr>
            <p:ph type="body" sz="quarter" idx="15"/>
          </p:nvPr>
        </p:nvSpPr>
        <p:spPr>
          <a:xfrm>
            <a:off x="285750" y="1128804"/>
            <a:ext cx="8569324" cy="758861"/>
          </a:xfrm>
        </p:spPr>
        <p:txBody>
          <a:bodyPr/>
          <a:lstStyle/>
          <a:p>
            <a:r>
              <a:rPr lang="nb-NO" dirty="0"/>
              <a:t>Hvor stor forventer du at din ordrereserve vil være om 6 måneder i forhold til i dag?</a:t>
            </a:r>
          </a:p>
        </p:txBody>
      </p:sp>
      <p:graphicFrame>
        <p:nvGraphicFramePr>
          <p:cNvPr id="7" name="Diagram 6"/>
          <p:cNvGraphicFramePr>
            <a:graphicFrameLocks/>
          </p:cNvGraphicFramePr>
          <p:nvPr>
            <p:extLst>
              <p:ext uri="{D42A27DB-BD31-4B8C-83A1-F6EECF244321}">
                <p14:modId xmlns:p14="http://schemas.microsoft.com/office/powerpoint/2010/main" val="755413113"/>
              </p:ext>
            </p:extLst>
          </p:nvPr>
        </p:nvGraphicFramePr>
        <p:xfrm>
          <a:off x="938151" y="1757549"/>
          <a:ext cx="7267698" cy="4096986"/>
        </p:xfrm>
        <a:graphic>
          <a:graphicData uri="http://schemas.openxmlformats.org/drawingml/2006/chart">
            <c:chart xmlns:c="http://schemas.openxmlformats.org/drawingml/2006/chart" xmlns:r="http://schemas.openxmlformats.org/officeDocument/2006/relationships" r:id="rId2"/>
          </a:graphicData>
        </a:graphic>
      </p:graphicFrame>
      <p:sp>
        <p:nvSpPr>
          <p:cNvPr id="10" name="TekstSylinder 8"/>
          <p:cNvSpPr txBox="1"/>
          <p:nvPr/>
        </p:nvSpPr>
        <p:spPr>
          <a:xfrm>
            <a:off x="2768319" y="6046839"/>
            <a:ext cx="3964175" cy="553998"/>
          </a:xfrm>
          <a:prstGeom prst="rect">
            <a:avLst/>
          </a:prstGeom>
          <a:noFill/>
        </p:spPr>
        <p:txBody>
          <a:bodyPr wrap="square" rtlCol="0">
            <a:spAutoFit/>
          </a:bodyPr>
          <a:lstStyle/>
          <a:p>
            <a:r>
              <a:rPr lang="nb-NO" sz="1000" b="0" dirty="0">
                <a:latin typeface="+mn-lt"/>
              </a:rPr>
              <a:t>1-5 ansatte N= 76   6-10 ansatte N= 39  11-20 ansatte N= 45  21-50 ansatte  N=26  51-100 ansatte  N=3  101 eller flere ansatte N= 7</a:t>
            </a:r>
          </a:p>
        </p:txBody>
      </p:sp>
    </p:spTree>
    <p:extLst>
      <p:ext uri="{BB962C8B-B14F-4D97-AF65-F5344CB8AC3E}">
        <p14:creationId xmlns:p14="http://schemas.microsoft.com/office/powerpoint/2010/main" val="20914851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85750" y="1"/>
            <a:ext cx="8766041" cy="1031838"/>
          </a:xfrm>
        </p:spPr>
        <p:txBody>
          <a:bodyPr/>
          <a:lstStyle/>
          <a:p>
            <a:r>
              <a:rPr lang="nb-NO" dirty="0"/>
              <a:t>Arkitektbedrifter i alle regioner med unntak av Nord-Norge har en større andel optimister enn pessimister.</a:t>
            </a:r>
          </a:p>
        </p:txBody>
      </p:sp>
      <p:sp>
        <p:nvSpPr>
          <p:cNvPr id="3" name="Plassholder for lysbildenummer 2"/>
          <p:cNvSpPr>
            <a:spLocks noGrp="1"/>
          </p:cNvSpPr>
          <p:nvPr>
            <p:ph type="sldNum" sz="quarter" idx="10"/>
          </p:nvPr>
        </p:nvSpPr>
        <p:spPr/>
        <p:txBody>
          <a:bodyPr/>
          <a:lstStyle/>
          <a:p>
            <a:fld id="{9784CBA3-D598-4B1F-BAA3-EE14B5154290}" type="slidenum">
              <a:rPr lang="en-AU" smtClean="0"/>
              <a:pPr/>
              <a:t>24</a:t>
            </a:fld>
            <a:endParaRPr lang="en-AU" dirty="0"/>
          </a:p>
        </p:txBody>
      </p:sp>
      <p:sp>
        <p:nvSpPr>
          <p:cNvPr id="5" name="Plassholder for tekst 4"/>
          <p:cNvSpPr>
            <a:spLocks noGrp="1"/>
          </p:cNvSpPr>
          <p:nvPr>
            <p:ph type="body" sz="quarter" idx="15"/>
          </p:nvPr>
        </p:nvSpPr>
        <p:spPr>
          <a:xfrm>
            <a:off x="293434" y="1208572"/>
            <a:ext cx="8569324" cy="758861"/>
          </a:xfrm>
        </p:spPr>
        <p:txBody>
          <a:bodyPr/>
          <a:lstStyle/>
          <a:p>
            <a:r>
              <a:rPr lang="nb-NO" dirty="0"/>
              <a:t>Hvor stor forventer du at din ordrereserve vil være om 6 måneder i forhold til i dag?</a:t>
            </a:r>
          </a:p>
        </p:txBody>
      </p:sp>
      <p:graphicFrame>
        <p:nvGraphicFramePr>
          <p:cNvPr id="6" name="Diagram 5"/>
          <p:cNvGraphicFramePr>
            <a:graphicFrameLocks/>
          </p:cNvGraphicFramePr>
          <p:nvPr>
            <p:extLst>
              <p:ext uri="{D42A27DB-BD31-4B8C-83A1-F6EECF244321}">
                <p14:modId xmlns:p14="http://schemas.microsoft.com/office/powerpoint/2010/main" val="1857093713"/>
              </p:ext>
            </p:extLst>
          </p:nvPr>
        </p:nvGraphicFramePr>
        <p:xfrm>
          <a:off x="938151" y="1757549"/>
          <a:ext cx="7267698" cy="4096986"/>
        </p:xfrm>
        <a:graphic>
          <a:graphicData uri="http://schemas.openxmlformats.org/drawingml/2006/chart">
            <c:chart xmlns:c="http://schemas.openxmlformats.org/drawingml/2006/chart" xmlns:r="http://schemas.openxmlformats.org/officeDocument/2006/relationships" r:id="rId2"/>
          </a:graphicData>
        </a:graphic>
      </p:graphicFrame>
      <p:sp>
        <p:nvSpPr>
          <p:cNvPr id="8" name="TekstSylinder 7"/>
          <p:cNvSpPr txBox="1"/>
          <p:nvPr/>
        </p:nvSpPr>
        <p:spPr>
          <a:xfrm>
            <a:off x="2752761" y="6203457"/>
            <a:ext cx="4003041" cy="400110"/>
          </a:xfrm>
          <a:prstGeom prst="rect">
            <a:avLst/>
          </a:prstGeom>
          <a:noFill/>
        </p:spPr>
        <p:txBody>
          <a:bodyPr wrap="square" rtlCol="0">
            <a:spAutoFit/>
          </a:bodyPr>
          <a:lstStyle/>
          <a:p>
            <a:r>
              <a:rPr lang="nb-NO" sz="1000" b="0" dirty="0">
                <a:latin typeface="+mn-lt"/>
              </a:rPr>
              <a:t>Oslo N= 75   Østlandet= 39 Sørlandet N= 14  Midt-Norge N= 32  Vestlandet N=27  Nord-Norge N=9</a:t>
            </a:r>
          </a:p>
        </p:txBody>
      </p:sp>
    </p:spTree>
    <p:extLst>
      <p:ext uri="{BB962C8B-B14F-4D97-AF65-F5344CB8AC3E}">
        <p14:creationId xmlns:p14="http://schemas.microsoft.com/office/powerpoint/2010/main" val="16246203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6"/>
          <p:cNvGraphicFramePr>
            <a:graphicFrameLocks/>
          </p:cNvGraphicFramePr>
          <p:nvPr>
            <p:extLst>
              <p:ext uri="{D42A27DB-BD31-4B8C-83A1-F6EECF244321}">
                <p14:modId xmlns:p14="http://schemas.microsoft.com/office/powerpoint/2010/main" val="21755122"/>
              </p:ext>
            </p:extLst>
          </p:nvPr>
        </p:nvGraphicFramePr>
        <p:xfrm>
          <a:off x="398873" y="2078286"/>
          <a:ext cx="7950734" cy="3939881"/>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0"/>
          </p:nvPr>
        </p:nvSpPr>
        <p:spPr/>
        <p:txBody>
          <a:bodyPr/>
          <a:lstStyle/>
          <a:p>
            <a:fld id="{9784CBA3-D598-4B1F-BAA3-EE14B5154290}" type="slidenum">
              <a:rPr lang="en-AU" smtClean="0"/>
              <a:pPr/>
              <a:t>25</a:t>
            </a:fld>
            <a:endParaRPr lang="en-AU" dirty="0"/>
          </a:p>
        </p:txBody>
      </p:sp>
      <p:sp>
        <p:nvSpPr>
          <p:cNvPr id="7" name="TextBox 6"/>
          <p:cNvSpPr txBox="1"/>
          <p:nvPr/>
        </p:nvSpPr>
        <p:spPr>
          <a:xfrm>
            <a:off x="1765517" y="1703078"/>
            <a:ext cx="738745" cy="400110"/>
          </a:xfrm>
          <a:prstGeom prst="rect">
            <a:avLst/>
          </a:prstGeom>
          <a:noFill/>
        </p:spPr>
        <p:txBody>
          <a:bodyPr wrap="square" rtlCol="0">
            <a:spAutoFit/>
          </a:bodyPr>
          <a:lstStyle/>
          <a:p>
            <a:pPr algn="ctr"/>
            <a:r>
              <a:rPr lang="nb-NO" sz="1000" b="0" dirty="0"/>
              <a:t>Nord-Norge</a:t>
            </a:r>
          </a:p>
        </p:txBody>
      </p:sp>
      <p:sp>
        <p:nvSpPr>
          <p:cNvPr id="8" name="TextBox 7"/>
          <p:cNvSpPr txBox="1"/>
          <p:nvPr/>
        </p:nvSpPr>
        <p:spPr>
          <a:xfrm>
            <a:off x="5017773" y="1703078"/>
            <a:ext cx="710515" cy="400110"/>
          </a:xfrm>
          <a:prstGeom prst="rect">
            <a:avLst/>
          </a:prstGeom>
          <a:noFill/>
        </p:spPr>
        <p:txBody>
          <a:bodyPr wrap="square" rtlCol="0">
            <a:spAutoFit/>
          </a:bodyPr>
          <a:lstStyle/>
          <a:p>
            <a:pPr algn="ctr"/>
            <a:r>
              <a:rPr lang="nb-NO" sz="1000" b="0" dirty="0"/>
              <a:t>Øst-landet</a:t>
            </a:r>
          </a:p>
        </p:txBody>
      </p:sp>
      <p:sp>
        <p:nvSpPr>
          <p:cNvPr id="9" name="TextBox 8"/>
          <p:cNvSpPr txBox="1"/>
          <p:nvPr/>
        </p:nvSpPr>
        <p:spPr>
          <a:xfrm>
            <a:off x="5566691" y="1734277"/>
            <a:ext cx="820324" cy="246221"/>
          </a:xfrm>
          <a:prstGeom prst="rect">
            <a:avLst/>
          </a:prstGeom>
          <a:noFill/>
        </p:spPr>
        <p:txBody>
          <a:bodyPr wrap="square" rtlCol="0">
            <a:spAutoFit/>
          </a:bodyPr>
          <a:lstStyle/>
          <a:p>
            <a:pPr algn="ctr"/>
            <a:r>
              <a:rPr lang="nb-NO" sz="1000" b="0" dirty="0"/>
              <a:t>Oslo</a:t>
            </a:r>
          </a:p>
        </p:txBody>
      </p:sp>
      <p:sp>
        <p:nvSpPr>
          <p:cNvPr id="10" name="TextBox 9"/>
          <p:cNvSpPr txBox="1"/>
          <p:nvPr/>
        </p:nvSpPr>
        <p:spPr>
          <a:xfrm>
            <a:off x="3278323" y="1734277"/>
            <a:ext cx="710514" cy="400110"/>
          </a:xfrm>
          <a:prstGeom prst="rect">
            <a:avLst/>
          </a:prstGeom>
          <a:noFill/>
        </p:spPr>
        <p:txBody>
          <a:bodyPr wrap="square" rtlCol="0">
            <a:spAutoFit/>
          </a:bodyPr>
          <a:lstStyle/>
          <a:p>
            <a:pPr algn="ctr"/>
            <a:r>
              <a:rPr lang="nb-NO" sz="1000" b="0" dirty="0"/>
              <a:t>Midt-Norge</a:t>
            </a:r>
          </a:p>
        </p:txBody>
      </p:sp>
      <p:sp>
        <p:nvSpPr>
          <p:cNvPr id="12" name="TextBox 11"/>
          <p:cNvSpPr txBox="1"/>
          <p:nvPr/>
        </p:nvSpPr>
        <p:spPr>
          <a:xfrm>
            <a:off x="2504262" y="1703078"/>
            <a:ext cx="816029" cy="400110"/>
          </a:xfrm>
          <a:prstGeom prst="rect">
            <a:avLst/>
          </a:prstGeom>
          <a:noFill/>
        </p:spPr>
        <p:txBody>
          <a:bodyPr wrap="square" rtlCol="0">
            <a:spAutoFit/>
          </a:bodyPr>
          <a:lstStyle/>
          <a:p>
            <a:pPr algn="ctr"/>
            <a:r>
              <a:rPr lang="nb-NO" sz="1000" b="0" dirty="0"/>
              <a:t>Vest-landet</a:t>
            </a:r>
          </a:p>
        </p:txBody>
      </p:sp>
      <p:sp>
        <p:nvSpPr>
          <p:cNvPr id="13" name="Rectangle 12"/>
          <p:cNvSpPr/>
          <p:nvPr/>
        </p:nvSpPr>
        <p:spPr>
          <a:xfrm>
            <a:off x="6675175" y="4023201"/>
            <a:ext cx="170985" cy="18957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p:cNvSpPr/>
          <p:nvPr/>
        </p:nvSpPr>
        <p:spPr>
          <a:xfrm>
            <a:off x="6675176" y="3627901"/>
            <a:ext cx="170985" cy="1895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TextBox 14"/>
          <p:cNvSpPr txBox="1"/>
          <p:nvPr/>
        </p:nvSpPr>
        <p:spPr>
          <a:xfrm>
            <a:off x="6887047" y="3979488"/>
            <a:ext cx="817756" cy="246221"/>
          </a:xfrm>
          <a:prstGeom prst="rect">
            <a:avLst/>
          </a:prstGeom>
          <a:noFill/>
        </p:spPr>
        <p:txBody>
          <a:bodyPr wrap="square" rtlCol="0">
            <a:spAutoFit/>
          </a:bodyPr>
          <a:lstStyle/>
          <a:p>
            <a:r>
              <a:rPr lang="nb-NO" sz="1000" b="0" dirty="0">
                <a:latin typeface="+mn-lt"/>
              </a:rPr>
              <a:t>1H, 2017</a:t>
            </a:r>
          </a:p>
        </p:txBody>
      </p:sp>
      <p:sp>
        <p:nvSpPr>
          <p:cNvPr id="16" name="TextBox 15"/>
          <p:cNvSpPr txBox="1"/>
          <p:nvPr/>
        </p:nvSpPr>
        <p:spPr>
          <a:xfrm>
            <a:off x="6887047" y="3584186"/>
            <a:ext cx="964442" cy="246221"/>
          </a:xfrm>
          <a:prstGeom prst="rect">
            <a:avLst/>
          </a:prstGeom>
          <a:noFill/>
        </p:spPr>
        <p:txBody>
          <a:bodyPr wrap="square" rtlCol="0">
            <a:spAutoFit/>
          </a:bodyPr>
          <a:lstStyle/>
          <a:p>
            <a:r>
              <a:rPr lang="nb-NO" sz="1000" b="0" dirty="0">
                <a:latin typeface="+mn-lt"/>
              </a:rPr>
              <a:t>2H, 2017</a:t>
            </a:r>
          </a:p>
        </p:txBody>
      </p:sp>
      <p:sp>
        <p:nvSpPr>
          <p:cNvPr id="19" name="Plassholder for tekst 4"/>
          <p:cNvSpPr>
            <a:spLocks noGrp="1"/>
          </p:cNvSpPr>
          <p:nvPr>
            <p:ph type="body" sz="quarter" idx="15"/>
          </p:nvPr>
        </p:nvSpPr>
        <p:spPr>
          <a:xfrm>
            <a:off x="130628" y="837130"/>
            <a:ext cx="8569324" cy="758861"/>
          </a:xfrm>
        </p:spPr>
        <p:txBody>
          <a:bodyPr/>
          <a:lstStyle/>
          <a:p>
            <a:r>
              <a:rPr lang="nb-NO" dirty="0"/>
              <a:t>Hvor stor forventer du at din ordrereserve vil være om 6 måneder i forhold til i dag?</a:t>
            </a:r>
          </a:p>
        </p:txBody>
      </p:sp>
      <p:sp>
        <p:nvSpPr>
          <p:cNvPr id="20" name="Tittel 1"/>
          <p:cNvSpPr>
            <a:spLocks noGrp="1"/>
          </p:cNvSpPr>
          <p:nvPr>
            <p:ph type="title"/>
          </p:nvPr>
        </p:nvSpPr>
        <p:spPr>
          <a:xfrm>
            <a:off x="130628" y="1"/>
            <a:ext cx="8775167" cy="1031838"/>
          </a:xfrm>
        </p:spPr>
        <p:txBody>
          <a:bodyPr/>
          <a:lstStyle/>
          <a:p>
            <a:r>
              <a:rPr lang="nb-NO" dirty="0"/>
              <a:t>Optimismen for fremtidige ordrereserver har økt mest i Oslo.</a:t>
            </a:r>
          </a:p>
        </p:txBody>
      </p:sp>
      <p:sp>
        <p:nvSpPr>
          <p:cNvPr id="17" name="TextBox 16"/>
          <p:cNvSpPr txBox="1"/>
          <p:nvPr/>
        </p:nvSpPr>
        <p:spPr>
          <a:xfrm>
            <a:off x="4095290" y="1805309"/>
            <a:ext cx="816029" cy="246221"/>
          </a:xfrm>
          <a:prstGeom prst="rect">
            <a:avLst/>
          </a:prstGeom>
          <a:noFill/>
        </p:spPr>
        <p:txBody>
          <a:bodyPr wrap="square" rtlCol="0">
            <a:spAutoFit/>
          </a:bodyPr>
          <a:lstStyle/>
          <a:p>
            <a:pPr algn="ctr"/>
            <a:r>
              <a:rPr lang="nb-NO" sz="1000" b="0" dirty="0"/>
              <a:t>Sørlandet*</a:t>
            </a:r>
          </a:p>
        </p:txBody>
      </p:sp>
    </p:spTree>
    <p:extLst>
      <p:ext uri="{BB962C8B-B14F-4D97-AF65-F5344CB8AC3E}">
        <p14:creationId xmlns:p14="http://schemas.microsoft.com/office/powerpoint/2010/main" val="33684020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Arkitektkontorene forventer flere ansettelser fremover.</a:t>
            </a:r>
          </a:p>
        </p:txBody>
      </p:sp>
      <p:sp>
        <p:nvSpPr>
          <p:cNvPr id="3" name="Plassholder for lysbildenummer 2"/>
          <p:cNvSpPr>
            <a:spLocks noGrp="1"/>
          </p:cNvSpPr>
          <p:nvPr>
            <p:ph type="sldNum" sz="quarter" idx="10"/>
          </p:nvPr>
        </p:nvSpPr>
        <p:spPr/>
        <p:txBody>
          <a:bodyPr/>
          <a:lstStyle/>
          <a:p>
            <a:fld id="{9784CBA3-D598-4B1F-BAA3-EE14B5154290}" type="slidenum">
              <a:rPr lang="en-AU" smtClean="0"/>
              <a:pPr/>
              <a:t>26</a:t>
            </a:fld>
            <a:endParaRPr lang="en-AU" dirty="0"/>
          </a:p>
        </p:txBody>
      </p:sp>
      <p:sp>
        <p:nvSpPr>
          <p:cNvPr id="5" name="Plassholder for tekst 4"/>
          <p:cNvSpPr>
            <a:spLocks noGrp="1"/>
          </p:cNvSpPr>
          <p:nvPr>
            <p:ph type="body" sz="quarter" idx="15"/>
          </p:nvPr>
        </p:nvSpPr>
        <p:spPr/>
        <p:txBody>
          <a:bodyPr/>
          <a:lstStyle/>
          <a:p>
            <a:r>
              <a:rPr lang="nb-NO" dirty="0"/>
              <a:t>Hvilken utvikling forventer du i antall årsverk 6 måneder frem i tid?</a:t>
            </a:r>
          </a:p>
        </p:txBody>
      </p:sp>
      <p:graphicFrame>
        <p:nvGraphicFramePr>
          <p:cNvPr id="6" name="Plassholder for innhold 5"/>
          <p:cNvGraphicFramePr>
            <a:graphicFrameLocks noGrp="1"/>
          </p:cNvGraphicFramePr>
          <p:nvPr>
            <p:ph sz="quarter" idx="11"/>
            <p:extLst>
              <p:ext uri="{D42A27DB-BD31-4B8C-83A1-F6EECF244321}">
                <p14:modId xmlns:p14="http://schemas.microsoft.com/office/powerpoint/2010/main" val="3509324245"/>
              </p:ext>
            </p:extLst>
          </p:nvPr>
        </p:nvGraphicFramePr>
        <p:xfrm>
          <a:off x="597984" y="2007218"/>
          <a:ext cx="7843489" cy="3585931"/>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3535680" y="6137206"/>
            <a:ext cx="675185" cy="246221"/>
          </a:xfrm>
          <a:prstGeom prst="rect">
            <a:avLst/>
          </a:prstGeom>
          <a:noFill/>
        </p:spPr>
        <p:txBody>
          <a:bodyPr wrap="none" rtlCol="0">
            <a:spAutoFit/>
          </a:bodyPr>
          <a:lstStyle/>
          <a:p>
            <a:r>
              <a:rPr lang="nb-NO" sz="1000" b="0" dirty="0">
                <a:latin typeface="+mj-lt"/>
              </a:rPr>
              <a:t>N= 198</a:t>
            </a:r>
          </a:p>
        </p:txBody>
      </p:sp>
      <p:sp>
        <p:nvSpPr>
          <p:cNvPr id="12" name="Rectangle 11"/>
          <p:cNvSpPr/>
          <p:nvPr/>
        </p:nvSpPr>
        <p:spPr>
          <a:xfrm>
            <a:off x="7825446" y="3277775"/>
            <a:ext cx="170985" cy="18957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Rectangle 12"/>
          <p:cNvSpPr/>
          <p:nvPr/>
        </p:nvSpPr>
        <p:spPr>
          <a:xfrm>
            <a:off x="7825447" y="2882475"/>
            <a:ext cx="170985" cy="1895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TextBox 13"/>
          <p:cNvSpPr txBox="1"/>
          <p:nvPr/>
        </p:nvSpPr>
        <p:spPr>
          <a:xfrm>
            <a:off x="8037318" y="3234062"/>
            <a:ext cx="817756" cy="246221"/>
          </a:xfrm>
          <a:prstGeom prst="rect">
            <a:avLst/>
          </a:prstGeom>
          <a:noFill/>
        </p:spPr>
        <p:txBody>
          <a:bodyPr wrap="square" rtlCol="0">
            <a:spAutoFit/>
          </a:bodyPr>
          <a:lstStyle/>
          <a:p>
            <a:r>
              <a:rPr lang="nb-NO" sz="1000" b="0" dirty="0">
                <a:latin typeface="+mn-lt"/>
              </a:rPr>
              <a:t>1H, 2017</a:t>
            </a:r>
          </a:p>
        </p:txBody>
      </p:sp>
      <p:sp>
        <p:nvSpPr>
          <p:cNvPr id="15" name="TextBox 14"/>
          <p:cNvSpPr txBox="1"/>
          <p:nvPr/>
        </p:nvSpPr>
        <p:spPr>
          <a:xfrm>
            <a:off x="8037318" y="2838760"/>
            <a:ext cx="964442" cy="246221"/>
          </a:xfrm>
          <a:prstGeom prst="rect">
            <a:avLst/>
          </a:prstGeom>
          <a:noFill/>
        </p:spPr>
        <p:txBody>
          <a:bodyPr wrap="square" rtlCol="0">
            <a:spAutoFit/>
          </a:bodyPr>
          <a:lstStyle/>
          <a:p>
            <a:r>
              <a:rPr lang="nb-NO" sz="1000" b="0" dirty="0">
                <a:latin typeface="+mn-lt"/>
              </a:rPr>
              <a:t>2H, 2017</a:t>
            </a:r>
          </a:p>
        </p:txBody>
      </p:sp>
    </p:spTree>
    <p:extLst>
      <p:ext uri="{BB962C8B-B14F-4D97-AF65-F5344CB8AC3E}">
        <p14:creationId xmlns:p14="http://schemas.microsoft.com/office/powerpoint/2010/main" val="15069794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3434" y="1"/>
            <a:ext cx="9000565" cy="1031838"/>
          </a:xfrm>
        </p:spPr>
        <p:txBody>
          <a:bodyPr/>
          <a:lstStyle/>
          <a:p>
            <a:r>
              <a:rPr lang="nb-NO" dirty="0"/>
              <a:t>Optimistisk holdning til fremtidige ansettelser, generell optimisme blant så godt som alle kontorstørrelser.</a:t>
            </a:r>
          </a:p>
        </p:txBody>
      </p:sp>
      <p:sp>
        <p:nvSpPr>
          <p:cNvPr id="3" name="Plassholder for lysbildenummer 2"/>
          <p:cNvSpPr>
            <a:spLocks noGrp="1"/>
          </p:cNvSpPr>
          <p:nvPr>
            <p:ph type="sldNum" sz="quarter" idx="10"/>
          </p:nvPr>
        </p:nvSpPr>
        <p:spPr/>
        <p:txBody>
          <a:bodyPr/>
          <a:lstStyle/>
          <a:p>
            <a:fld id="{9784CBA3-D598-4B1F-BAA3-EE14B5154290}" type="slidenum">
              <a:rPr lang="en-AU" smtClean="0"/>
              <a:pPr/>
              <a:t>27</a:t>
            </a:fld>
            <a:endParaRPr lang="en-AU" dirty="0"/>
          </a:p>
        </p:txBody>
      </p:sp>
      <p:sp>
        <p:nvSpPr>
          <p:cNvPr id="5" name="Plassholder for tekst 4"/>
          <p:cNvSpPr>
            <a:spLocks noGrp="1"/>
          </p:cNvSpPr>
          <p:nvPr>
            <p:ph type="body" sz="quarter" idx="15"/>
          </p:nvPr>
        </p:nvSpPr>
        <p:spPr>
          <a:xfrm>
            <a:off x="240022" y="1239308"/>
            <a:ext cx="8569324" cy="758861"/>
          </a:xfrm>
        </p:spPr>
        <p:txBody>
          <a:bodyPr/>
          <a:lstStyle/>
          <a:p>
            <a:r>
              <a:rPr lang="nb-NO" dirty="0"/>
              <a:t>Hvilken utvikling forventer du i antall årsverk 6 måneder frem i tid?</a:t>
            </a:r>
          </a:p>
        </p:txBody>
      </p:sp>
      <p:graphicFrame>
        <p:nvGraphicFramePr>
          <p:cNvPr id="16" name="Diagram 6"/>
          <p:cNvGraphicFramePr>
            <a:graphicFrameLocks/>
          </p:cNvGraphicFramePr>
          <p:nvPr>
            <p:extLst>
              <p:ext uri="{D42A27DB-BD31-4B8C-83A1-F6EECF244321}">
                <p14:modId xmlns:p14="http://schemas.microsoft.com/office/powerpoint/2010/main" val="190168865"/>
              </p:ext>
            </p:extLst>
          </p:nvPr>
        </p:nvGraphicFramePr>
        <p:xfrm>
          <a:off x="938151" y="1757549"/>
          <a:ext cx="7267698" cy="4096986"/>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Sylinder 8"/>
          <p:cNvSpPr txBox="1"/>
          <p:nvPr/>
        </p:nvSpPr>
        <p:spPr>
          <a:xfrm>
            <a:off x="2705566" y="6095777"/>
            <a:ext cx="3964175" cy="553998"/>
          </a:xfrm>
          <a:prstGeom prst="rect">
            <a:avLst/>
          </a:prstGeom>
          <a:noFill/>
        </p:spPr>
        <p:txBody>
          <a:bodyPr wrap="square" rtlCol="0">
            <a:spAutoFit/>
          </a:bodyPr>
          <a:lstStyle/>
          <a:p>
            <a:r>
              <a:rPr lang="nb-NO" sz="1000" b="0" dirty="0">
                <a:latin typeface="+mn-lt"/>
              </a:rPr>
              <a:t>1-5 ansatte N= 76   6-10 ansatte N= 39  11-20 ansatte N= 45  21-50 ansatte  N=26  51-100 ansatte  N=3  101 eller flere ansatte N= 7</a:t>
            </a:r>
          </a:p>
        </p:txBody>
      </p:sp>
    </p:spTree>
    <p:extLst>
      <p:ext uri="{BB962C8B-B14F-4D97-AF65-F5344CB8AC3E}">
        <p14:creationId xmlns:p14="http://schemas.microsoft.com/office/powerpoint/2010/main" val="29113534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6"/>
          <p:cNvGraphicFramePr>
            <a:graphicFrameLocks/>
          </p:cNvGraphicFramePr>
          <p:nvPr>
            <p:extLst>
              <p:ext uri="{D42A27DB-BD31-4B8C-83A1-F6EECF244321}">
                <p14:modId xmlns:p14="http://schemas.microsoft.com/office/powerpoint/2010/main" val="4103847401"/>
              </p:ext>
            </p:extLst>
          </p:nvPr>
        </p:nvGraphicFramePr>
        <p:xfrm>
          <a:off x="398873" y="2110978"/>
          <a:ext cx="7950734" cy="3939881"/>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0"/>
          </p:nvPr>
        </p:nvSpPr>
        <p:spPr/>
        <p:txBody>
          <a:bodyPr/>
          <a:lstStyle/>
          <a:p>
            <a:fld id="{9784CBA3-D598-4B1F-BAA3-EE14B5154290}" type="slidenum">
              <a:rPr lang="en-AU" smtClean="0"/>
              <a:pPr/>
              <a:t>28</a:t>
            </a:fld>
            <a:endParaRPr lang="en-AU" dirty="0"/>
          </a:p>
        </p:txBody>
      </p:sp>
      <p:sp>
        <p:nvSpPr>
          <p:cNvPr id="7" name="TextBox 6"/>
          <p:cNvSpPr txBox="1"/>
          <p:nvPr/>
        </p:nvSpPr>
        <p:spPr>
          <a:xfrm>
            <a:off x="1724421" y="1695288"/>
            <a:ext cx="738745" cy="400110"/>
          </a:xfrm>
          <a:prstGeom prst="rect">
            <a:avLst/>
          </a:prstGeom>
          <a:noFill/>
        </p:spPr>
        <p:txBody>
          <a:bodyPr wrap="square" rtlCol="0">
            <a:spAutoFit/>
          </a:bodyPr>
          <a:lstStyle/>
          <a:p>
            <a:pPr algn="ctr"/>
            <a:r>
              <a:rPr lang="nb-NO" sz="1000" b="0" dirty="0"/>
              <a:t>1-5 ansatte</a:t>
            </a:r>
          </a:p>
        </p:txBody>
      </p:sp>
      <p:sp>
        <p:nvSpPr>
          <p:cNvPr id="8" name="TextBox 7"/>
          <p:cNvSpPr txBox="1"/>
          <p:nvPr/>
        </p:nvSpPr>
        <p:spPr>
          <a:xfrm>
            <a:off x="2457509" y="1702440"/>
            <a:ext cx="710515" cy="400110"/>
          </a:xfrm>
          <a:prstGeom prst="rect">
            <a:avLst/>
          </a:prstGeom>
          <a:noFill/>
        </p:spPr>
        <p:txBody>
          <a:bodyPr wrap="square" rtlCol="0">
            <a:spAutoFit/>
          </a:bodyPr>
          <a:lstStyle/>
          <a:p>
            <a:pPr algn="ctr"/>
            <a:r>
              <a:rPr lang="nb-NO" sz="1000" b="0" dirty="0"/>
              <a:t>6-10 ansatte</a:t>
            </a:r>
          </a:p>
        </p:txBody>
      </p:sp>
      <p:sp>
        <p:nvSpPr>
          <p:cNvPr id="9" name="TextBox 8"/>
          <p:cNvSpPr txBox="1"/>
          <p:nvPr/>
        </p:nvSpPr>
        <p:spPr>
          <a:xfrm>
            <a:off x="3162188" y="1702440"/>
            <a:ext cx="820324" cy="400110"/>
          </a:xfrm>
          <a:prstGeom prst="rect">
            <a:avLst/>
          </a:prstGeom>
          <a:noFill/>
        </p:spPr>
        <p:txBody>
          <a:bodyPr wrap="square" rtlCol="0">
            <a:spAutoFit/>
          </a:bodyPr>
          <a:lstStyle/>
          <a:p>
            <a:pPr algn="ctr"/>
            <a:r>
              <a:rPr lang="nb-NO" sz="1000" b="0" dirty="0"/>
              <a:t>11-20 ansatte</a:t>
            </a:r>
          </a:p>
        </p:txBody>
      </p:sp>
      <p:sp>
        <p:nvSpPr>
          <p:cNvPr id="10" name="TextBox 9"/>
          <p:cNvSpPr txBox="1"/>
          <p:nvPr/>
        </p:nvSpPr>
        <p:spPr>
          <a:xfrm>
            <a:off x="3959782" y="1702440"/>
            <a:ext cx="710514" cy="400110"/>
          </a:xfrm>
          <a:prstGeom prst="rect">
            <a:avLst/>
          </a:prstGeom>
          <a:noFill/>
        </p:spPr>
        <p:txBody>
          <a:bodyPr wrap="square" rtlCol="0">
            <a:spAutoFit/>
          </a:bodyPr>
          <a:lstStyle/>
          <a:p>
            <a:pPr algn="ctr"/>
            <a:r>
              <a:rPr lang="nb-NO" sz="1000" b="0" dirty="0"/>
              <a:t>21-50 ansatte</a:t>
            </a:r>
          </a:p>
        </p:txBody>
      </p:sp>
      <p:sp>
        <p:nvSpPr>
          <p:cNvPr id="12" name="TextBox 11"/>
          <p:cNvSpPr txBox="1"/>
          <p:nvPr/>
        </p:nvSpPr>
        <p:spPr>
          <a:xfrm>
            <a:off x="5441349" y="1710868"/>
            <a:ext cx="816029" cy="400110"/>
          </a:xfrm>
          <a:prstGeom prst="rect">
            <a:avLst/>
          </a:prstGeom>
          <a:noFill/>
        </p:spPr>
        <p:txBody>
          <a:bodyPr wrap="square" rtlCol="0">
            <a:spAutoFit/>
          </a:bodyPr>
          <a:lstStyle/>
          <a:p>
            <a:pPr algn="ctr"/>
            <a:r>
              <a:rPr lang="nb-NO" sz="1000" b="0" dirty="0"/>
              <a:t>101 eller flere</a:t>
            </a:r>
          </a:p>
        </p:txBody>
      </p:sp>
      <p:sp>
        <p:nvSpPr>
          <p:cNvPr id="13" name="Rectangle 12"/>
          <p:cNvSpPr/>
          <p:nvPr/>
        </p:nvSpPr>
        <p:spPr>
          <a:xfrm>
            <a:off x="6675175" y="4023201"/>
            <a:ext cx="170985" cy="18957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p:cNvSpPr/>
          <p:nvPr/>
        </p:nvSpPr>
        <p:spPr>
          <a:xfrm>
            <a:off x="6675176" y="3627901"/>
            <a:ext cx="170985" cy="1895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TextBox 14"/>
          <p:cNvSpPr txBox="1"/>
          <p:nvPr/>
        </p:nvSpPr>
        <p:spPr>
          <a:xfrm>
            <a:off x="6887047" y="3979488"/>
            <a:ext cx="817756" cy="246221"/>
          </a:xfrm>
          <a:prstGeom prst="rect">
            <a:avLst/>
          </a:prstGeom>
          <a:noFill/>
        </p:spPr>
        <p:txBody>
          <a:bodyPr wrap="square" rtlCol="0">
            <a:spAutoFit/>
          </a:bodyPr>
          <a:lstStyle/>
          <a:p>
            <a:r>
              <a:rPr lang="nb-NO" sz="1000" b="0" dirty="0">
                <a:latin typeface="+mn-lt"/>
              </a:rPr>
              <a:t>1H, 2017</a:t>
            </a:r>
          </a:p>
        </p:txBody>
      </p:sp>
      <p:sp>
        <p:nvSpPr>
          <p:cNvPr id="16" name="TextBox 15"/>
          <p:cNvSpPr txBox="1"/>
          <p:nvPr/>
        </p:nvSpPr>
        <p:spPr>
          <a:xfrm>
            <a:off x="6887047" y="3584186"/>
            <a:ext cx="964442" cy="246221"/>
          </a:xfrm>
          <a:prstGeom prst="rect">
            <a:avLst/>
          </a:prstGeom>
          <a:noFill/>
        </p:spPr>
        <p:txBody>
          <a:bodyPr wrap="square" rtlCol="0">
            <a:spAutoFit/>
          </a:bodyPr>
          <a:lstStyle/>
          <a:p>
            <a:r>
              <a:rPr lang="nb-NO" sz="1000" b="0" dirty="0">
                <a:latin typeface="+mn-lt"/>
              </a:rPr>
              <a:t>2H, 2017</a:t>
            </a:r>
          </a:p>
        </p:txBody>
      </p:sp>
      <p:sp>
        <p:nvSpPr>
          <p:cNvPr id="19" name="Plassholder for tekst 4"/>
          <p:cNvSpPr>
            <a:spLocks noGrp="1"/>
          </p:cNvSpPr>
          <p:nvPr>
            <p:ph type="body" sz="quarter" idx="15"/>
          </p:nvPr>
        </p:nvSpPr>
        <p:spPr>
          <a:xfrm>
            <a:off x="130628" y="877466"/>
            <a:ext cx="8569324" cy="758861"/>
          </a:xfrm>
        </p:spPr>
        <p:txBody>
          <a:bodyPr/>
          <a:lstStyle/>
          <a:p>
            <a:r>
              <a:rPr lang="nb-NO" dirty="0"/>
              <a:t>Hvilken utvikling forventer du i antall årsverk 6 måneder frem i tid?</a:t>
            </a:r>
          </a:p>
        </p:txBody>
      </p:sp>
      <p:sp>
        <p:nvSpPr>
          <p:cNvPr id="20" name="Tittel 1"/>
          <p:cNvSpPr>
            <a:spLocks noGrp="1"/>
          </p:cNvSpPr>
          <p:nvPr>
            <p:ph type="title"/>
          </p:nvPr>
        </p:nvSpPr>
        <p:spPr>
          <a:xfrm>
            <a:off x="130628" y="1"/>
            <a:ext cx="8775167" cy="1031838"/>
          </a:xfrm>
        </p:spPr>
        <p:txBody>
          <a:bodyPr/>
          <a:lstStyle/>
          <a:p>
            <a:r>
              <a:rPr lang="nb-NO" dirty="0"/>
              <a:t>De mellomstore bedriftene (21-50 ansatte) forventer størst vekst i antall ansatte i tiden fremover.</a:t>
            </a:r>
          </a:p>
        </p:txBody>
      </p:sp>
      <p:sp>
        <p:nvSpPr>
          <p:cNvPr id="17" name="TextBox 16"/>
          <p:cNvSpPr txBox="1"/>
          <p:nvPr/>
        </p:nvSpPr>
        <p:spPr>
          <a:xfrm>
            <a:off x="4753323" y="1695288"/>
            <a:ext cx="710514" cy="400110"/>
          </a:xfrm>
          <a:prstGeom prst="rect">
            <a:avLst/>
          </a:prstGeom>
          <a:noFill/>
        </p:spPr>
        <p:txBody>
          <a:bodyPr wrap="square" rtlCol="0">
            <a:spAutoFit/>
          </a:bodyPr>
          <a:lstStyle/>
          <a:p>
            <a:pPr algn="ctr"/>
            <a:r>
              <a:rPr lang="nb-NO" sz="1000" b="0" dirty="0"/>
              <a:t>51-100 ansatte</a:t>
            </a:r>
          </a:p>
        </p:txBody>
      </p:sp>
    </p:spTree>
    <p:extLst>
      <p:ext uri="{BB962C8B-B14F-4D97-AF65-F5344CB8AC3E}">
        <p14:creationId xmlns:p14="http://schemas.microsoft.com/office/powerpoint/2010/main" val="5459275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85751" y="1"/>
            <a:ext cx="8696884" cy="1031838"/>
          </a:xfrm>
        </p:spPr>
        <p:txBody>
          <a:bodyPr/>
          <a:lstStyle/>
          <a:p>
            <a:r>
              <a:rPr lang="nb-NO" dirty="0"/>
              <a:t>Optimismen når det gjelder ansettelser er generelt høy over hele landet. </a:t>
            </a:r>
            <a:br>
              <a:rPr lang="nb-NO" dirty="0"/>
            </a:br>
            <a:r>
              <a:rPr lang="nb-NO" dirty="0"/>
              <a:t/>
            </a:r>
            <a:br>
              <a:rPr lang="nb-NO" dirty="0"/>
            </a:br>
            <a:endParaRPr lang="nb-NO" dirty="0"/>
          </a:p>
        </p:txBody>
      </p:sp>
      <p:sp>
        <p:nvSpPr>
          <p:cNvPr id="3" name="Plassholder for lysbildenummer 2"/>
          <p:cNvSpPr>
            <a:spLocks noGrp="1"/>
          </p:cNvSpPr>
          <p:nvPr>
            <p:ph type="sldNum" sz="quarter" idx="10"/>
          </p:nvPr>
        </p:nvSpPr>
        <p:spPr/>
        <p:txBody>
          <a:bodyPr/>
          <a:lstStyle/>
          <a:p>
            <a:fld id="{9784CBA3-D598-4B1F-BAA3-EE14B5154290}" type="slidenum">
              <a:rPr lang="en-AU" smtClean="0"/>
              <a:pPr/>
              <a:t>29</a:t>
            </a:fld>
            <a:endParaRPr lang="en-AU" dirty="0"/>
          </a:p>
        </p:txBody>
      </p:sp>
      <p:sp>
        <p:nvSpPr>
          <p:cNvPr id="5" name="Plassholder for tekst 4"/>
          <p:cNvSpPr>
            <a:spLocks noGrp="1"/>
          </p:cNvSpPr>
          <p:nvPr>
            <p:ph type="body" sz="quarter" idx="15"/>
          </p:nvPr>
        </p:nvSpPr>
        <p:spPr>
          <a:xfrm>
            <a:off x="349531" y="1160964"/>
            <a:ext cx="8569324" cy="758861"/>
          </a:xfrm>
        </p:spPr>
        <p:txBody>
          <a:bodyPr/>
          <a:lstStyle/>
          <a:p>
            <a:r>
              <a:rPr lang="nb-NO" dirty="0"/>
              <a:t>Hvilken utvikling forventer du i antall årsverk 6 måneder frem i tid?</a:t>
            </a:r>
          </a:p>
        </p:txBody>
      </p:sp>
      <p:graphicFrame>
        <p:nvGraphicFramePr>
          <p:cNvPr id="9" name="Diagram 8"/>
          <p:cNvGraphicFramePr>
            <a:graphicFrameLocks/>
          </p:cNvGraphicFramePr>
          <p:nvPr>
            <p:extLst>
              <p:ext uri="{D42A27DB-BD31-4B8C-83A1-F6EECF244321}">
                <p14:modId xmlns:p14="http://schemas.microsoft.com/office/powerpoint/2010/main" val="76799950"/>
              </p:ext>
            </p:extLst>
          </p:nvPr>
        </p:nvGraphicFramePr>
        <p:xfrm>
          <a:off x="938151" y="1757549"/>
          <a:ext cx="7267698" cy="4096986"/>
        </p:xfrm>
        <a:graphic>
          <a:graphicData uri="http://schemas.openxmlformats.org/drawingml/2006/chart">
            <c:chart xmlns:c="http://schemas.openxmlformats.org/drawingml/2006/chart" xmlns:r="http://schemas.openxmlformats.org/officeDocument/2006/relationships" r:id="rId2"/>
          </a:graphicData>
        </a:graphic>
      </p:graphicFrame>
      <p:sp>
        <p:nvSpPr>
          <p:cNvPr id="10" name="TekstSylinder 7"/>
          <p:cNvSpPr txBox="1"/>
          <p:nvPr/>
        </p:nvSpPr>
        <p:spPr>
          <a:xfrm>
            <a:off x="2716903" y="6175728"/>
            <a:ext cx="4003041" cy="400110"/>
          </a:xfrm>
          <a:prstGeom prst="rect">
            <a:avLst/>
          </a:prstGeom>
          <a:noFill/>
        </p:spPr>
        <p:txBody>
          <a:bodyPr wrap="square" rtlCol="0">
            <a:spAutoFit/>
          </a:bodyPr>
          <a:lstStyle/>
          <a:p>
            <a:r>
              <a:rPr lang="nb-NO" sz="1000" b="0" dirty="0">
                <a:latin typeface="+mn-lt"/>
              </a:rPr>
              <a:t>Oslo N= 75   Østlandet= 39 Sørlandet N= 14  Midt-Norge N= 32  Vestlandet N=27  Nord-Norge N=9</a:t>
            </a:r>
          </a:p>
        </p:txBody>
      </p:sp>
    </p:spTree>
    <p:extLst>
      <p:ext uri="{BB962C8B-B14F-4D97-AF65-F5344CB8AC3E}">
        <p14:creationId xmlns:p14="http://schemas.microsoft.com/office/powerpoint/2010/main" val="2132124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nb-NO" dirty="0"/>
              <a:t>Utviklingen de siste 6 månedene</a:t>
            </a:r>
          </a:p>
        </p:txBody>
      </p:sp>
    </p:spTree>
    <p:extLst>
      <p:ext uri="{BB962C8B-B14F-4D97-AF65-F5344CB8AC3E}">
        <p14:creationId xmlns:p14="http://schemas.microsoft.com/office/powerpoint/2010/main" val="19144676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6"/>
          <p:cNvGraphicFramePr>
            <a:graphicFrameLocks/>
          </p:cNvGraphicFramePr>
          <p:nvPr>
            <p:extLst>
              <p:ext uri="{D42A27DB-BD31-4B8C-83A1-F6EECF244321}">
                <p14:modId xmlns:p14="http://schemas.microsoft.com/office/powerpoint/2010/main" val="190233124"/>
              </p:ext>
            </p:extLst>
          </p:nvPr>
        </p:nvGraphicFramePr>
        <p:xfrm>
          <a:off x="398873" y="2078286"/>
          <a:ext cx="7950734" cy="3939881"/>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0"/>
          </p:nvPr>
        </p:nvSpPr>
        <p:spPr/>
        <p:txBody>
          <a:bodyPr/>
          <a:lstStyle/>
          <a:p>
            <a:fld id="{9784CBA3-D598-4B1F-BAA3-EE14B5154290}" type="slidenum">
              <a:rPr lang="en-AU" smtClean="0"/>
              <a:pPr/>
              <a:t>30</a:t>
            </a:fld>
            <a:endParaRPr lang="en-AU" dirty="0"/>
          </a:p>
        </p:txBody>
      </p:sp>
      <p:sp>
        <p:nvSpPr>
          <p:cNvPr id="7" name="TextBox 6"/>
          <p:cNvSpPr txBox="1"/>
          <p:nvPr/>
        </p:nvSpPr>
        <p:spPr>
          <a:xfrm>
            <a:off x="1765517" y="1703078"/>
            <a:ext cx="738745" cy="400110"/>
          </a:xfrm>
          <a:prstGeom prst="rect">
            <a:avLst/>
          </a:prstGeom>
          <a:noFill/>
        </p:spPr>
        <p:txBody>
          <a:bodyPr wrap="square" rtlCol="0">
            <a:spAutoFit/>
          </a:bodyPr>
          <a:lstStyle/>
          <a:p>
            <a:pPr algn="ctr"/>
            <a:r>
              <a:rPr lang="nb-NO" sz="1000" b="0" dirty="0"/>
              <a:t>Nord-Norge</a:t>
            </a:r>
          </a:p>
        </p:txBody>
      </p:sp>
      <p:sp>
        <p:nvSpPr>
          <p:cNvPr id="8" name="TextBox 7"/>
          <p:cNvSpPr txBox="1"/>
          <p:nvPr/>
        </p:nvSpPr>
        <p:spPr>
          <a:xfrm>
            <a:off x="4124998" y="1700063"/>
            <a:ext cx="710515" cy="400110"/>
          </a:xfrm>
          <a:prstGeom prst="rect">
            <a:avLst/>
          </a:prstGeom>
          <a:noFill/>
        </p:spPr>
        <p:txBody>
          <a:bodyPr wrap="square" rtlCol="0">
            <a:spAutoFit/>
          </a:bodyPr>
          <a:lstStyle/>
          <a:p>
            <a:pPr algn="ctr"/>
            <a:r>
              <a:rPr lang="nb-NO" sz="1000" b="0" dirty="0"/>
              <a:t>Øst-landet</a:t>
            </a:r>
          </a:p>
        </p:txBody>
      </p:sp>
      <p:sp>
        <p:nvSpPr>
          <p:cNvPr id="9" name="TextBox 8"/>
          <p:cNvSpPr txBox="1"/>
          <p:nvPr/>
        </p:nvSpPr>
        <p:spPr>
          <a:xfrm>
            <a:off x="5536886" y="1774739"/>
            <a:ext cx="820324" cy="246221"/>
          </a:xfrm>
          <a:prstGeom prst="rect">
            <a:avLst/>
          </a:prstGeom>
          <a:noFill/>
        </p:spPr>
        <p:txBody>
          <a:bodyPr wrap="square" rtlCol="0">
            <a:spAutoFit/>
          </a:bodyPr>
          <a:lstStyle/>
          <a:p>
            <a:pPr algn="ctr"/>
            <a:r>
              <a:rPr lang="nb-NO" sz="1000" b="0" dirty="0"/>
              <a:t>Oslo</a:t>
            </a:r>
          </a:p>
        </p:txBody>
      </p:sp>
      <p:sp>
        <p:nvSpPr>
          <p:cNvPr id="10" name="TextBox 9"/>
          <p:cNvSpPr txBox="1"/>
          <p:nvPr/>
        </p:nvSpPr>
        <p:spPr>
          <a:xfrm>
            <a:off x="4911203" y="1703078"/>
            <a:ext cx="710514" cy="400110"/>
          </a:xfrm>
          <a:prstGeom prst="rect">
            <a:avLst/>
          </a:prstGeom>
          <a:noFill/>
        </p:spPr>
        <p:txBody>
          <a:bodyPr wrap="square" rtlCol="0">
            <a:spAutoFit/>
          </a:bodyPr>
          <a:lstStyle/>
          <a:p>
            <a:pPr algn="ctr"/>
            <a:r>
              <a:rPr lang="nb-NO" sz="1000" b="0" dirty="0"/>
              <a:t>Midt-Norge</a:t>
            </a:r>
          </a:p>
        </p:txBody>
      </p:sp>
      <p:sp>
        <p:nvSpPr>
          <p:cNvPr id="12" name="TextBox 11"/>
          <p:cNvSpPr txBox="1"/>
          <p:nvPr/>
        </p:nvSpPr>
        <p:spPr>
          <a:xfrm>
            <a:off x="2335132" y="1704416"/>
            <a:ext cx="816029" cy="400110"/>
          </a:xfrm>
          <a:prstGeom prst="rect">
            <a:avLst/>
          </a:prstGeom>
          <a:noFill/>
        </p:spPr>
        <p:txBody>
          <a:bodyPr wrap="square" rtlCol="0">
            <a:spAutoFit/>
          </a:bodyPr>
          <a:lstStyle/>
          <a:p>
            <a:pPr algn="ctr"/>
            <a:r>
              <a:rPr lang="nb-NO" sz="1000" b="0" dirty="0"/>
              <a:t>Vest-landet</a:t>
            </a:r>
          </a:p>
        </p:txBody>
      </p:sp>
      <p:sp>
        <p:nvSpPr>
          <p:cNvPr id="13" name="Rectangle 12"/>
          <p:cNvSpPr/>
          <p:nvPr/>
        </p:nvSpPr>
        <p:spPr>
          <a:xfrm>
            <a:off x="6675175" y="4023201"/>
            <a:ext cx="170985" cy="18957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p:cNvSpPr/>
          <p:nvPr/>
        </p:nvSpPr>
        <p:spPr>
          <a:xfrm>
            <a:off x="6675176" y="3627901"/>
            <a:ext cx="170985" cy="1895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TextBox 14"/>
          <p:cNvSpPr txBox="1"/>
          <p:nvPr/>
        </p:nvSpPr>
        <p:spPr>
          <a:xfrm>
            <a:off x="6887047" y="3979488"/>
            <a:ext cx="817756" cy="246221"/>
          </a:xfrm>
          <a:prstGeom prst="rect">
            <a:avLst/>
          </a:prstGeom>
          <a:noFill/>
        </p:spPr>
        <p:txBody>
          <a:bodyPr wrap="square" rtlCol="0">
            <a:spAutoFit/>
          </a:bodyPr>
          <a:lstStyle/>
          <a:p>
            <a:r>
              <a:rPr lang="nb-NO" sz="1000" b="0" dirty="0">
                <a:latin typeface="+mn-lt"/>
              </a:rPr>
              <a:t>1H, 2017</a:t>
            </a:r>
          </a:p>
        </p:txBody>
      </p:sp>
      <p:sp>
        <p:nvSpPr>
          <p:cNvPr id="16" name="TextBox 15"/>
          <p:cNvSpPr txBox="1"/>
          <p:nvPr/>
        </p:nvSpPr>
        <p:spPr>
          <a:xfrm>
            <a:off x="6887047" y="3584186"/>
            <a:ext cx="964442" cy="246221"/>
          </a:xfrm>
          <a:prstGeom prst="rect">
            <a:avLst/>
          </a:prstGeom>
          <a:noFill/>
        </p:spPr>
        <p:txBody>
          <a:bodyPr wrap="square" rtlCol="0">
            <a:spAutoFit/>
          </a:bodyPr>
          <a:lstStyle/>
          <a:p>
            <a:r>
              <a:rPr lang="nb-NO" sz="1000" b="0" dirty="0">
                <a:latin typeface="+mn-lt"/>
              </a:rPr>
              <a:t>2H, 2017</a:t>
            </a:r>
          </a:p>
        </p:txBody>
      </p:sp>
      <p:sp>
        <p:nvSpPr>
          <p:cNvPr id="19" name="Plassholder for tekst 4"/>
          <p:cNvSpPr>
            <a:spLocks noGrp="1"/>
          </p:cNvSpPr>
          <p:nvPr>
            <p:ph type="body" sz="quarter" idx="15"/>
          </p:nvPr>
        </p:nvSpPr>
        <p:spPr>
          <a:xfrm>
            <a:off x="233549" y="825550"/>
            <a:ext cx="8569324" cy="758861"/>
          </a:xfrm>
        </p:spPr>
        <p:txBody>
          <a:bodyPr/>
          <a:lstStyle/>
          <a:p>
            <a:r>
              <a:rPr lang="nb-NO" dirty="0"/>
              <a:t>Hvilken utvikling forventer du i antall årsverk 6 måneder frem i tid?</a:t>
            </a:r>
          </a:p>
        </p:txBody>
      </p:sp>
      <p:sp>
        <p:nvSpPr>
          <p:cNvPr id="20" name="Tittel 1"/>
          <p:cNvSpPr>
            <a:spLocks noGrp="1"/>
          </p:cNvSpPr>
          <p:nvPr>
            <p:ph type="title"/>
          </p:nvPr>
        </p:nvSpPr>
        <p:spPr>
          <a:xfrm>
            <a:off x="233549" y="10276"/>
            <a:ext cx="8775167" cy="1031838"/>
          </a:xfrm>
        </p:spPr>
        <p:txBody>
          <a:bodyPr/>
          <a:lstStyle/>
          <a:p>
            <a:r>
              <a:rPr lang="nb-NO" dirty="0"/>
              <a:t>Bedrifter i alle regioner er optimistiske til utviklingen i antall årsverk, særlig i Oslo og på Vestlandet.</a:t>
            </a:r>
          </a:p>
        </p:txBody>
      </p:sp>
      <p:sp>
        <p:nvSpPr>
          <p:cNvPr id="17" name="TextBox 16"/>
          <p:cNvSpPr txBox="1"/>
          <p:nvPr/>
        </p:nvSpPr>
        <p:spPr>
          <a:xfrm>
            <a:off x="3129945" y="1778319"/>
            <a:ext cx="816029" cy="246221"/>
          </a:xfrm>
          <a:prstGeom prst="rect">
            <a:avLst/>
          </a:prstGeom>
          <a:noFill/>
        </p:spPr>
        <p:txBody>
          <a:bodyPr wrap="square" rtlCol="0">
            <a:spAutoFit/>
          </a:bodyPr>
          <a:lstStyle/>
          <a:p>
            <a:pPr algn="ctr"/>
            <a:r>
              <a:rPr lang="nb-NO" sz="1000" b="0" dirty="0"/>
              <a:t>Sørlandet</a:t>
            </a:r>
          </a:p>
        </p:txBody>
      </p:sp>
    </p:spTree>
    <p:extLst>
      <p:ext uri="{BB962C8B-B14F-4D97-AF65-F5344CB8AC3E}">
        <p14:creationId xmlns:p14="http://schemas.microsoft.com/office/powerpoint/2010/main" val="9321716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9647" y="1"/>
            <a:ext cx="8765428" cy="1031838"/>
          </a:xfrm>
        </p:spPr>
        <p:txBody>
          <a:bodyPr/>
          <a:lstStyle/>
          <a:p>
            <a:r>
              <a:rPr lang="nb-NO" dirty="0"/>
              <a:t>Det er høyest forventinger til bolig, plan og offentlige bygg, som i 1H 2017, ,med større forventninger til bolig. </a:t>
            </a:r>
          </a:p>
        </p:txBody>
      </p:sp>
      <p:sp>
        <p:nvSpPr>
          <p:cNvPr id="3" name="Plassholder for lysbildenummer 2"/>
          <p:cNvSpPr>
            <a:spLocks noGrp="1"/>
          </p:cNvSpPr>
          <p:nvPr>
            <p:ph type="sldNum" sz="quarter" idx="10"/>
          </p:nvPr>
        </p:nvSpPr>
        <p:spPr/>
        <p:txBody>
          <a:bodyPr/>
          <a:lstStyle/>
          <a:p>
            <a:fld id="{9784CBA3-D598-4B1F-BAA3-EE14B5154290}" type="slidenum">
              <a:rPr lang="en-AU" smtClean="0"/>
              <a:pPr/>
              <a:t>31</a:t>
            </a:fld>
            <a:endParaRPr lang="en-AU" dirty="0"/>
          </a:p>
        </p:txBody>
      </p:sp>
      <p:sp>
        <p:nvSpPr>
          <p:cNvPr id="5" name="Plassholder for tekst 4"/>
          <p:cNvSpPr>
            <a:spLocks noGrp="1"/>
          </p:cNvSpPr>
          <p:nvPr>
            <p:ph type="body" sz="quarter" idx="15"/>
          </p:nvPr>
        </p:nvSpPr>
        <p:spPr>
          <a:xfrm>
            <a:off x="285750" y="1061929"/>
            <a:ext cx="8569324" cy="758861"/>
          </a:xfrm>
        </p:spPr>
        <p:txBody>
          <a:bodyPr/>
          <a:lstStyle/>
          <a:p>
            <a:r>
              <a:rPr lang="nb-NO" dirty="0"/>
              <a:t>Hvordan forventer du at kontorets omsetning kommer til å se ut om 6 måneder?*</a:t>
            </a:r>
          </a:p>
        </p:txBody>
      </p:sp>
      <p:graphicFrame>
        <p:nvGraphicFramePr>
          <p:cNvPr id="11" name="Diagram 10"/>
          <p:cNvGraphicFramePr>
            <a:graphicFrameLocks/>
          </p:cNvGraphicFramePr>
          <p:nvPr>
            <p:extLst>
              <p:ext uri="{D42A27DB-BD31-4B8C-83A1-F6EECF244321}">
                <p14:modId xmlns:p14="http://schemas.microsoft.com/office/powerpoint/2010/main" val="671859454"/>
              </p:ext>
            </p:extLst>
          </p:nvPr>
        </p:nvGraphicFramePr>
        <p:xfrm>
          <a:off x="981307" y="2057400"/>
          <a:ext cx="6623825" cy="3663176"/>
        </p:xfrm>
        <a:graphic>
          <a:graphicData uri="http://schemas.openxmlformats.org/drawingml/2006/chart">
            <c:chart xmlns:c="http://schemas.openxmlformats.org/drawingml/2006/chart" xmlns:r="http://schemas.openxmlformats.org/officeDocument/2006/relationships" r:id="rId2"/>
          </a:graphicData>
        </a:graphic>
      </p:graphicFrame>
      <p:sp>
        <p:nvSpPr>
          <p:cNvPr id="12" name="TekstSylinder 11"/>
          <p:cNvSpPr txBox="1"/>
          <p:nvPr/>
        </p:nvSpPr>
        <p:spPr>
          <a:xfrm>
            <a:off x="4053553" y="1872500"/>
            <a:ext cx="659155" cy="261610"/>
          </a:xfrm>
          <a:prstGeom prst="rect">
            <a:avLst/>
          </a:prstGeom>
          <a:noFill/>
        </p:spPr>
        <p:txBody>
          <a:bodyPr wrap="none" rtlCol="0">
            <a:spAutoFit/>
          </a:bodyPr>
          <a:lstStyle/>
          <a:p>
            <a:r>
              <a:rPr lang="nb-NO" sz="1100" b="0" dirty="0">
                <a:latin typeface="+mn-lt"/>
              </a:rPr>
              <a:t>Kontor</a:t>
            </a:r>
          </a:p>
        </p:txBody>
      </p:sp>
      <p:sp>
        <p:nvSpPr>
          <p:cNvPr id="13" name="TekstSylinder 12"/>
          <p:cNvSpPr txBox="1"/>
          <p:nvPr/>
        </p:nvSpPr>
        <p:spPr>
          <a:xfrm>
            <a:off x="3148057" y="1805486"/>
            <a:ext cx="946620" cy="430887"/>
          </a:xfrm>
          <a:prstGeom prst="rect">
            <a:avLst/>
          </a:prstGeom>
          <a:noFill/>
        </p:spPr>
        <p:txBody>
          <a:bodyPr wrap="square" rtlCol="0">
            <a:spAutoFit/>
          </a:bodyPr>
          <a:lstStyle/>
          <a:p>
            <a:pPr algn="ctr"/>
            <a:r>
              <a:rPr lang="nb-NO" sz="1100" b="0" dirty="0">
                <a:latin typeface="+mn-lt"/>
              </a:rPr>
              <a:t>Annen næring</a:t>
            </a:r>
          </a:p>
        </p:txBody>
      </p:sp>
      <p:sp>
        <p:nvSpPr>
          <p:cNvPr id="14" name="TekstSylinder 13"/>
          <p:cNvSpPr txBox="1"/>
          <p:nvPr/>
        </p:nvSpPr>
        <p:spPr>
          <a:xfrm>
            <a:off x="4741427" y="1845273"/>
            <a:ext cx="946620" cy="430887"/>
          </a:xfrm>
          <a:prstGeom prst="rect">
            <a:avLst/>
          </a:prstGeom>
          <a:noFill/>
        </p:spPr>
        <p:txBody>
          <a:bodyPr wrap="square" rtlCol="0">
            <a:spAutoFit/>
          </a:bodyPr>
          <a:lstStyle/>
          <a:p>
            <a:pPr algn="ctr"/>
            <a:r>
              <a:rPr lang="nb-NO" sz="1100" b="0" dirty="0">
                <a:latin typeface="+mn-lt"/>
              </a:rPr>
              <a:t>Offentlige bygg</a:t>
            </a:r>
          </a:p>
        </p:txBody>
      </p:sp>
      <p:sp>
        <p:nvSpPr>
          <p:cNvPr id="15" name="TekstSylinder 14"/>
          <p:cNvSpPr txBox="1"/>
          <p:nvPr/>
        </p:nvSpPr>
        <p:spPr>
          <a:xfrm>
            <a:off x="1494384" y="1857260"/>
            <a:ext cx="946620" cy="261610"/>
          </a:xfrm>
          <a:prstGeom prst="rect">
            <a:avLst/>
          </a:prstGeom>
          <a:noFill/>
        </p:spPr>
        <p:txBody>
          <a:bodyPr wrap="square" rtlCol="0">
            <a:spAutoFit/>
          </a:bodyPr>
          <a:lstStyle/>
          <a:p>
            <a:pPr algn="ctr"/>
            <a:r>
              <a:rPr lang="nb-NO" sz="1100" b="0" dirty="0">
                <a:latin typeface="+mn-lt"/>
              </a:rPr>
              <a:t>Eksport</a:t>
            </a:r>
          </a:p>
        </p:txBody>
      </p:sp>
      <p:sp>
        <p:nvSpPr>
          <p:cNvPr id="16" name="TekstSylinder 15"/>
          <p:cNvSpPr txBox="1"/>
          <p:nvPr/>
        </p:nvSpPr>
        <p:spPr>
          <a:xfrm>
            <a:off x="2290941" y="1872500"/>
            <a:ext cx="1066801" cy="261610"/>
          </a:xfrm>
          <a:prstGeom prst="rect">
            <a:avLst/>
          </a:prstGeom>
          <a:noFill/>
        </p:spPr>
        <p:txBody>
          <a:bodyPr wrap="square" rtlCol="0">
            <a:spAutoFit/>
          </a:bodyPr>
          <a:lstStyle/>
          <a:p>
            <a:pPr algn="ctr"/>
            <a:r>
              <a:rPr lang="nb-NO" sz="1100" b="0" dirty="0">
                <a:latin typeface="+mn-lt"/>
              </a:rPr>
              <a:t>Samferdsel</a:t>
            </a:r>
          </a:p>
        </p:txBody>
      </p:sp>
      <p:sp>
        <p:nvSpPr>
          <p:cNvPr id="17" name="TekstSylinder 16"/>
          <p:cNvSpPr txBox="1"/>
          <p:nvPr/>
        </p:nvSpPr>
        <p:spPr>
          <a:xfrm>
            <a:off x="6568067" y="1873927"/>
            <a:ext cx="946620" cy="261610"/>
          </a:xfrm>
          <a:prstGeom prst="rect">
            <a:avLst/>
          </a:prstGeom>
          <a:noFill/>
        </p:spPr>
        <p:txBody>
          <a:bodyPr wrap="square" rtlCol="0">
            <a:spAutoFit/>
          </a:bodyPr>
          <a:lstStyle/>
          <a:p>
            <a:pPr algn="ctr"/>
            <a:r>
              <a:rPr lang="nb-NO" sz="1100" b="0" dirty="0">
                <a:latin typeface="+mn-lt"/>
              </a:rPr>
              <a:t>Bolig</a:t>
            </a:r>
          </a:p>
        </p:txBody>
      </p:sp>
      <p:sp>
        <p:nvSpPr>
          <p:cNvPr id="18" name="TekstSylinder 17"/>
          <p:cNvSpPr txBox="1"/>
          <p:nvPr/>
        </p:nvSpPr>
        <p:spPr>
          <a:xfrm>
            <a:off x="5587740" y="1883170"/>
            <a:ext cx="946620" cy="261610"/>
          </a:xfrm>
          <a:prstGeom prst="rect">
            <a:avLst/>
          </a:prstGeom>
          <a:noFill/>
        </p:spPr>
        <p:txBody>
          <a:bodyPr wrap="square" rtlCol="0">
            <a:spAutoFit/>
          </a:bodyPr>
          <a:lstStyle/>
          <a:p>
            <a:pPr algn="ctr"/>
            <a:r>
              <a:rPr lang="nb-NO" sz="1100" b="0" dirty="0">
                <a:latin typeface="+mn-lt"/>
              </a:rPr>
              <a:t>Plan</a:t>
            </a:r>
          </a:p>
        </p:txBody>
      </p:sp>
      <p:sp>
        <p:nvSpPr>
          <p:cNvPr id="4" name="Rektangel 3"/>
          <p:cNvSpPr/>
          <p:nvPr/>
        </p:nvSpPr>
        <p:spPr>
          <a:xfrm>
            <a:off x="2620351" y="6106160"/>
            <a:ext cx="4035692" cy="553998"/>
          </a:xfrm>
          <a:prstGeom prst="rect">
            <a:avLst/>
          </a:prstGeom>
        </p:spPr>
        <p:txBody>
          <a:bodyPr wrap="square">
            <a:spAutoFit/>
          </a:bodyPr>
          <a:lstStyle/>
          <a:p>
            <a:r>
              <a:rPr lang="nb-NO" sz="1000" b="0" dirty="0"/>
              <a:t>*Tallene representerer differansen mellom bedrifter som forventer en positiv utvikling og bedrifter som forventer en negativ utvikling innenfor hvert forretningsområde.</a:t>
            </a:r>
          </a:p>
        </p:txBody>
      </p:sp>
      <p:sp>
        <p:nvSpPr>
          <p:cNvPr id="23" name="Rectangle 22"/>
          <p:cNvSpPr/>
          <p:nvPr/>
        </p:nvSpPr>
        <p:spPr>
          <a:xfrm>
            <a:off x="7825446" y="3580792"/>
            <a:ext cx="170985" cy="18957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Rectangle 23"/>
          <p:cNvSpPr/>
          <p:nvPr/>
        </p:nvSpPr>
        <p:spPr>
          <a:xfrm>
            <a:off x="7825447" y="3185492"/>
            <a:ext cx="170985" cy="1895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TextBox 24"/>
          <p:cNvSpPr txBox="1"/>
          <p:nvPr/>
        </p:nvSpPr>
        <p:spPr>
          <a:xfrm>
            <a:off x="8037318" y="3537079"/>
            <a:ext cx="817756" cy="246221"/>
          </a:xfrm>
          <a:prstGeom prst="rect">
            <a:avLst/>
          </a:prstGeom>
          <a:noFill/>
        </p:spPr>
        <p:txBody>
          <a:bodyPr wrap="square" rtlCol="0">
            <a:spAutoFit/>
          </a:bodyPr>
          <a:lstStyle/>
          <a:p>
            <a:r>
              <a:rPr lang="nb-NO" sz="1000" b="0" dirty="0">
                <a:latin typeface="+mn-lt"/>
              </a:rPr>
              <a:t>1H, 2017</a:t>
            </a:r>
          </a:p>
        </p:txBody>
      </p:sp>
      <p:sp>
        <p:nvSpPr>
          <p:cNvPr id="26" name="TextBox 25"/>
          <p:cNvSpPr txBox="1"/>
          <p:nvPr/>
        </p:nvSpPr>
        <p:spPr>
          <a:xfrm>
            <a:off x="8037318" y="3141777"/>
            <a:ext cx="964442" cy="246221"/>
          </a:xfrm>
          <a:prstGeom prst="rect">
            <a:avLst/>
          </a:prstGeom>
          <a:noFill/>
        </p:spPr>
        <p:txBody>
          <a:bodyPr wrap="square" rtlCol="0">
            <a:spAutoFit/>
          </a:bodyPr>
          <a:lstStyle/>
          <a:p>
            <a:r>
              <a:rPr lang="nb-NO" sz="1000" b="0" dirty="0">
                <a:latin typeface="+mn-lt"/>
              </a:rPr>
              <a:t>2H, 2017</a:t>
            </a:r>
          </a:p>
        </p:txBody>
      </p:sp>
    </p:spTree>
    <p:extLst>
      <p:ext uri="{BB962C8B-B14F-4D97-AF65-F5344CB8AC3E}">
        <p14:creationId xmlns:p14="http://schemas.microsoft.com/office/powerpoint/2010/main" val="39923710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pPr lvl="1"/>
            <a:r>
              <a:rPr lang="en-AU" sz="2400" dirty="0" err="1">
                <a:latin typeface="+mn-lt"/>
              </a:rPr>
              <a:t>Arkitektbedriftene</a:t>
            </a:r>
            <a:r>
              <a:rPr lang="en-AU" sz="2400" dirty="0">
                <a:latin typeface="+mn-lt"/>
              </a:rPr>
              <a:t> </a:t>
            </a:r>
            <a:r>
              <a:rPr lang="en-AU" sz="2400" dirty="0" err="1">
                <a:latin typeface="+mn-lt"/>
              </a:rPr>
              <a:t>i</a:t>
            </a:r>
            <a:r>
              <a:rPr lang="en-AU" sz="2400" dirty="0">
                <a:latin typeface="+mn-lt"/>
              </a:rPr>
              <a:t> Norge</a:t>
            </a:r>
          </a:p>
        </p:txBody>
      </p:sp>
      <p:sp>
        <p:nvSpPr>
          <p:cNvPr id="5" name="Slide Number Placeholder 4"/>
          <p:cNvSpPr>
            <a:spLocks noGrp="1"/>
          </p:cNvSpPr>
          <p:nvPr>
            <p:ph type="sldNum" sz="quarter" idx="10"/>
          </p:nvPr>
        </p:nvSpPr>
        <p:spPr/>
        <p:txBody>
          <a:bodyPr/>
          <a:lstStyle/>
          <a:p>
            <a:fld id="{9784CBA3-D598-4B1F-BAA3-EE14B5154290}" type="slidenum">
              <a:rPr lang="en-AU" smtClean="0"/>
              <a:pPr/>
              <a:t>32</a:t>
            </a:fld>
            <a:endParaRPr lang="en-AU" dirty="0"/>
          </a:p>
        </p:txBody>
      </p:sp>
      <p:sp>
        <p:nvSpPr>
          <p:cNvPr id="15" name="Content Placeholder 14"/>
          <p:cNvSpPr>
            <a:spLocks noGrp="1"/>
          </p:cNvSpPr>
          <p:nvPr>
            <p:ph sz="quarter" idx="12"/>
          </p:nvPr>
        </p:nvSpPr>
        <p:spPr>
          <a:xfrm>
            <a:off x="518984" y="1031839"/>
            <a:ext cx="8336092" cy="4916524"/>
          </a:xfrm>
        </p:spPr>
        <p:txBody>
          <a:bodyPr/>
          <a:lstStyle/>
          <a:p>
            <a:endParaRPr lang="en-AU" sz="800" dirty="0"/>
          </a:p>
          <a:p>
            <a:pPr marL="285750" indent="-285750">
              <a:buFont typeface="Arial" panose="020B0604020202020204" pitchFamily="34" charset="0"/>
              <a:buChar char="•"/>
            </a:pPr>
            <a:r>
              <a:rPr lang="nb-NO" dirty="0"/>
              <a:t>Selvstendig arbeidsgiver- og bransjeforening.</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Påvirker rammebetingelser, leverer etterutdanning, sørger for forskning og utvikling, leverer tjenester og verktøy som profesjonaliserer medlemmene</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Har i underkant av 600 medlemsbedrifter med ca. 4200 ansatte.</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Legger til rette for at norske arkitektkontor er internasjonalt konkurransedyktige og utvikler et fremgangsrikt Norge.</a:t>
            </a:r>
          </a:p>
        </p:txBody>
      </p:sp>
    </p:spTree>
    <p:extLst>
      <p:ext uri="{BB962C8B-B14F-4D97-AF65-F5344CB8AC3E}">
        <p14:creationId xmlns:p14="http://schemas.microsoft.com/office/powerpoint/2010/main" val="17661622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9784CBA3-D598-4B1F-BAA3-EE14B5154290}" type="slidenum">
              <a:rPr lang="en-AU" smtClean="0"/>
              <a:pPr/>
              <a:t>33</a:t>
            </a:fld>
            <a:endParaRPr lang="en-AU" dirty="0"/>
          </a:p>
        </p:txBody>
      </p:sp>
      <p:pic>
        <p:nvPicPr>
          <p:cNvPr id="8" name="Picture 7" descr="TNS_Signature_Marque-03.jpg"/>
          <p:cNvPicPr>
            <a:picLocks noChangeAspect="1"/>
          </p:cNvPicPr>
          <p:nvPr/>
        </p:nvPicPr>
        <p:blipFill>
          <a:blip r:embed="rId2" cstate="print"/>
          <a:srcRect l="27222" t="15824" r="21667" b="11778"/>
          <a:stretch>
            <a:fillRect/>
          </a:stretch>
        </p:blipFill>
        <p:spPr>
          <a:xfrm>
            <a:off x="8087783" y="276225"/>
            <a:ext cx="767292" cy="768350"/>
          </a:xfrm>
          <a:prstGeom prst="rect">
            <a:avLst/>
          </a:prstGeom>
        </p:spPr>
      </p:pic>
      <p:sp>
        <p:nvSpPr>
          <p:cNvPr id="11" name="Tittel 2"/>
          <p:cNvSpPr>
            <a:spLocks noGrp="1"/>
          </p:cNvSpPr>
          <p:nvPr>
            <p:ph type="title"/>
          </p:nvPr>
        </p:nvSpPr>
        <p:spPr>
          <a:xfrm>
            <a:off x="285751" y="1"/>
            <a:ext cx="8569324" cy="1031838"/>
          </a:xfrm>
        </p:spPr>
        <p:txBody>
          <a:bodyPr/>
          <a:lstStyle/>
          <a:p>
            <a:r>
              <a:rPr lang="nb-NO" dirty="0"/>
              <a:t>Om undersøkelsen (I)</a:t>
            </a:r>
          </a:p>
        </p:txBody>
      </p:sp>
      <p:sp>
        <p:nvSpPr>
          <p:cNvPr id="14" name="Plassholder for innhold 3"/>
          <p:cNvSpPr>
            <a:spLocks noGrp="1"/>
          </p:cNvSpPr>
          <p:nvPr>
            <p:ph sz="quarter" idx="11"/>
          </p:nvPr>
        </p:nvSpPr>
        <p:spPr>
          <a:xfrm>
            <a:off x="285750" y="774655"/>
            <a:ext cx="8569325" cy="4799049"/>
          </a:xfrm>
        </p:spPr>
        <p:txBody>
          <a:bodyPr/>
          <a:lstStyle/>
          <a:p>
            <a:pPr marL="1436688" indent="-1436688"/>
            <a:r>
              <a:rPr lang="nb-NO" dirty="0"/>
              <a:t>Hva:	Undersøkelsen er gjennomført av Kantar TNS på oppdrag fra Arkitektbedriftene. Formålet er å kartlegge holdninger blant arkitektkontorene i Norge til spørsmål om økonomiske konjunkturer.</a:t>
            </a:r>
          </a:p>
          <a:p>
            <a:pPr marL="1436688" indent="-1436688"/>
            <a:endParaRPr lang="nb-NO" dirty="0"/>
          </a:p>
          <a:p>
            <a:pPr marL="1436688" indent="-1436688"/>
            <a:r>
              <a:rPr lang="nb-NO" dirty="0"/>
              <a:t>Når:	Data er samlet inn i perioden fra 14. til 25. august 2017. Undersøkelsen vil bli gjentatt om seks måneder.</a:t>
            </a:r>
          </a:p>
          <a:p>
            <a:pPr marL="1436688" indent="-1436688"/>
            <a:endParaRPr lang="nb-NO" dirty="0"/>
          </a:p>
          <a:p>
            <a:pPr marL="1436688" indent="-1436688"/>
            <a:r>
              <a:rPr lang="nb-NO" dirty="0"/>
              <a:t>Hvem:	Målgruppen for undersøkelsen er ledere eller andre nøkkelansatte ved arkitektkontorene som er medlemmer av Arkitektbedriftene. </a:t>
            </a:r>
          </a:p>
          <a:p>
            <a:pPr marL="1436688" indent="-1436688"/>
            <a:endParaRPr lang="nb-NO" dirty="0"/>
          </a:p>
          <a:p>
            <a:pPr marL="1436688" indent="-1436688"/>
            <a:r>
              <a:rPr lang="nb-NO" dirty="0"/>
              <a:t>Antall: 	Alle medlemskontor i Arkitektbedriftene ble kontaktet via epost. Det ble registrert 198 komplette svar på undersøkelse. </a:t>
            </a:r>
          </a:p>
          <a:p>
            <a:pPr marL="1436688" indent="-1436688"/>
            <a:endParaRPr lang="nb-NO" dirty="0"/>
          </a:p>
          <a:p>
            <a:pPr marL="1436688" indent="-1436688"/>
            <a:r>
              <a:rPr lang="nb-NO" dirty="0"/>
              <a:t>Metode:	En web-undersøkelse som er sendt på e-post til medlemsbedriftene i Arkitektbedriftene. </a:t>
            </a:r>
          </a:p>
          <a:p>
            <a:pPr marL="1436688" indent="-1436688"/>
            <a:endParaRPr lang="nb-NO" dirty="0"/>
          </a:p>
          <a:p>
            <a:pPr marL="1436688" indent="-1436688"/>
            <a:r>
              <a:rPr lang="nb-NO" dirty="0"/>
              <a:t>	</a:t>
            </a:r>
          </a:p>
          <a:p>
            <a:pPr marL="1436688" indent="-1436688"/>
            <a:endParaRPr lang="nb-NO" dirty="0"/>
          </a:p>
          <a:p>
            <a:pPr marL="1436688" indent="-1436688"/>
            <a:endParaRPr lang="nb-NO" dirty="0"/>
          </a:p>
          <a:p>
            <a:pPr marL="1436688" indent="-1436688"/>
            <a:endParaRPr lang="nb-NO" dirty="0"/>
          </a:p>
        </p:txBody>
      </p:sp>
    </p:spTree>
    <p:extLst>
      <p:ext uri="{BB962C8B-B14F-4D97-AF65-F5344CB8AC3E}">
        <p14:creationId xmlns:p14="http://schemas.microsoft.com/office/powerpoint/2010/main" val="2753699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9784CBA3-D598-4B1F-BAA3-EE14B5154290}" type="slidenum">
              <a:rPr lang="en-AU" smtClean="0"/>
              <a:pPr/>
              <a:t>34</a:t>
            </a:fld>
            <a:endParaRPr lang="en-AU" dirty="0"/>
          </a:p>
        </p:txBody>
      </p:sp>
      <p:pic>
        <p:nvPicPr>
          <p:cNvPr id="8" name="Picture 7" descr="TNS_Signature_Marque-03.jpg"/>
          <p:cNvPicPr>
            <a:picLocks noChangeAspect="1"/>
          </p:cNvPicPr>
          <p:nvPr/>
        </p:nvPicPr>
        <p:blipFill>
          <a:blip r:embed="rId2" cstate="print"/>
          <a:srcRect l="27222" t="15824" r="21667" b="11778"/>
          <a:stretch>
            <a:fillRect/>
          </a:stretch>
        </p:blipFill>
        <p:spPr>
          <a:xfrm>
            <a:off x="8087783" y="276225"/>
            <a:ext cx="767292" cy="768350"/>
          </a:xfrm>
          <a:prstGeom prst="rect">
            <a:avLst/>
          </a:prstGeom>
        </p:spPr>
      </p:pic>
      <p:sp>
        <p:nvSpPr>
          <p:cNvPr id="11" name="Tittel 2"/>
          <p:cNvSpPr>
            <a:spLocks noGrp="1"/>
          </p:cNvSpPr>
          <p:nvPr>
            <p:ph type="title"/>
          </p:nvPr>
        </p:nvSpPr>
        <p:spPr>
          <a:xfrm>
            <a:off x="285751" y="1"/>
            <a:ext cx="8569324" cy="1031838"/>
          </a:xfrm>
        </p:spPr>
        <p:txBody>
          <a:bodyPr/>
          <a:lstStyle/>
          <a:p>
            <a:r>
              <a:rPr lang="nb-NO" dirty="0"/>
              <a:t>Om undersøkelsen (II)</a:t>
            </a:r>
          </a:p>
        </p:txBody>
      </p:sp>
      <p:sp>
        <p:nvSpPr>
          <p:cNvPr id="14" name="Plassholder for innhold 3"/>
          <p:cNvSpPr>
            <a:spLocks noGrp="1"/>
          </p:cNvSpPr>
          <p:nvPr>
            <p:ph sz="quarter" idx="11"/>
          </p:nvPr>
        </p:nvSpPr>
        <p:spPr>
          <a:xfrm>
            <a:off x="285750" y="774655"/>
            <a:ext cx="8569325" cy="4799049"/>
          </a:xfrm>
        </p:spPr>
        <p:txBody>
          <a:bodyPr/>
          <a:lstStyle/>
          <a:p>
            <a:pPr marL="1436688" indent="-1436688"/>
            <a:r>
              <a:rPr lang="nb-NO" dirty="0"/>
              <a:t>Spørre-</a:t>
            </a:r>
          </a:p>
          <a:p>
            <a:pPr marL="1436688" indent="-1436688"/>
            <a:r>
              <a:rPr lang="nb-NO" dirty="0"/>
              <a:t>skjema:	Skjemaet er utviklet av Arkitektbedriftene i samarbeid med Kantar TNS. Respondentene blir spurt om utviklingen i deres bedrift på tre områder: ordrereserver, antall årsverk og omsetning per fagsektor/spesialistområde. </a:t>
            </a:r>
          </a:p>
          <a:p>
            <a:pPr marL="1436688" indent="-1436688"/>
            <a:endParaRPr lang="nb-NO" dirty="0"/>
          </a:p>
          <a:p>
            <a:pPr marL="1436688" indent="-1436688"/>
            <a:r>
              <a:rPr lang="nb-NO" dirty="0"/>
              <a:t>Analyse:	Spørreskjemaet er laget i samsvar med </a:t>
            </a:r>
            <a:r>
              <a:rPr lang="nb-NO" dirty="0" err="1"/>
              <a:t>OECD’s</a:t>
            </a:r>
            <a:r>
              <a:rPr lang="nb-NO" dirty="0"/>
              <a:t> og </a:t>
            </a:r>
            <a:r>
              <a:rPr lang="nb-NO" dirty="0" err="1"/>
              <a:t>EU’s</a:t>
            </a:r>
            <a:r>
              <a:rPr lang="nb-NO" dirty="0"/>
              <a:t> metodiske retningslinjer for hvordan å måle «business confidence».* Svarene på spørsmålene om ordrereserver og årsverk (fire spørsmål til sammen) brukes til å konstruere et indekstall. </a:t>
            </a:r>
          </a:p>
          <a:p>
            <a:pPr marL="1436688" indent="-1436688"/>
            <a:endParaRPr lang="nb-NO" dirty="0"/>
          </a:p>
          <a:p>
            <a:pPr marL="1436688" indent="-1436688"/>
            <a:r>
              <a:rPr lang="nb-NO" dirty="0"/>
              <a:t>Indeks:	Indekstallet, som bør tolkes i sammenheng med tidligere målinger, er en generell og robust indikator på hvordan respondentene vurderer det aktuelle forretningsklimaet og graden av fremtidsoptimisme blant arkitektbedriftene. </a:t>
            </a:r>
          </a:p>
          <a:p>
            <a:pPr marL="1436688" indent="-1436688"/>
            <a:endParaRPr lang="nb-NO" dirty="0"/>
          </a:p>
          <a:p>
            <a:pPr marL="1436688" indent="-1436688"/>
            <a:r>
              <a:rPr lang="nb-NO" dirty="0"/>
              <a:t>Ansvarlige:	Berit Solli, + 47 970 70 657, </a:t>
            </a:r>
            <a:r>
              <a:rPr lang="nb-NO" dirty="0">
                <a:hlinkClick r:id="rId3"/>
              </a:rPr>
              <a:t>Berit@arkitektbedriftene.no</a:t>
            </a:r>
            <a:r>
              <a:rPr lang="nb-NO" dirty="0"/>
              <a:t>    </a:t>
            </a:r>
          </a:p>
          <a:p>
            <a:pPr marL="1436688" indent="-1436688"/>
            <a:r>
              <a:rPr lang="nb-NO" dirty="0"/>
              <a:t>	Martin Svedman, +47 971 04 231, </a:t>
            </a:r>
            <a:r>
              <a:rPr lang="nb-NO" dirty="0">
                <a:hlinkClick r:id="rId4"/>
              </a:rPr>
              <a:t>Martin.Svedman@tns-gallup.no</a:t>
            </a:r>
            <a:endParaRPr lang="nb-NO" dirty="0"/>
          </a:p>
          <a:p>
            <a:pPr marL="1436688" indent="-1436688"/>
            <a:r>
              <a:rPr lang="nb-NO" dirty="0"/>
              <a:t>	</a:t>
            </a:r>
          </a:p>
          <a:p>
            <a:pPr marL="1436688" indent="-1436688"/>
            <a:endParaRPr lang="nb-NO" dirty="0"/>
          </a:p>
          <a:p>
            <a:pPr marL="1436688" indent="-1436688"/>
            <a:endParaRPr lang="nb-NO" dirty="0"/>
          </a:p>
          <a:p>
            <a:pPr marL="1436688" indent="-1436688"/>
            <a:endParaRPr lang="nb-NO" dirty="0"/>
          </a:p>
        </p:txBody>
      </p:sp>
      <p:sp>
        <p:nvSpPr>
          <p:cNvPr id="2" name="Rektangel 1"/>
          <p:cNvSpPr/>
          <p:nvPr/>
        </p:nvSpPr>
        <p:spPr>
          <a:xfrm>
            <a:off x="1486177" y="5949023"/>
            <a:ext cx="8141234" cy="246221"/>
          </a:xfrm>
          <a:prstGeom prst="rect">
            <a:avLst/>
          </a:prstGeom>
        </p:spPr>
        <p:txBody>
          <a:bodyPr wrap="square">
            <a:spAutoFit/>
          </a:bodyPr>
          <a:lstStyle/>
          <a:p>
            <a:r>
              <a:rPr lang="nb-NO" sz="1000" b="0" dirty="0">
                <a:latin typeface="+mn-lt"/>
              </a:rPr>
              <a:t>*</a:t>
            </a:r>
            <a:r>
              <a:rPr lang="nb-NO" sz="1000" b="0" dirty="0">
                <a:latin typeface="+mn-lt"/>
                <a:hlinkClick r:id="rId5"/>
              </a:rPr>
              <a:t>http://ec.europa.eu/economy_finance/db_indicators/surveys/documents/userguide_en.pdf</a:t>
            </a:r>
            <a:endParaRPr lang="nb-NO" sz="1000" b="0" dirty="0">
              <a:latin typeface="+mn-lt"/>
            </a:endParaRPr>
          </a:p>
        </p:txBody>
      </p:sp>
    </p:spTree>
    <p:extLst>
      <p:ext uri="{BB962C8B-B14F-4D97-AF65-F5344CB8AC3E}">
        <p14:creationId xmlns:p14="http://schemas.microsoft.com/office/powerpoint/2010/main" val="25885603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Konjunkturindeksen- bakgrunn</a:t>
            </a:r>
          </a:p>
        </p:txBody>
      </p:sp>
      <p:sp>
        <p:nvSpPr>
          <p:cNvPr id="3" name="Plassholder for lysbildenummer 2"/>
          <p:cNvSpPr>
            <a:spLocks noGrp="1"/>
          </p:cNvSpPr>
          <p:nvPr>
            <p:ph type="sldNum" sz="quarter" idx="10"/>
          </p:nvPr>
        </p:nvSpPr>
        <p:spPr/>
        <p:txBody>
          <a:bodyPr/>
          <a:lstStyle/>
          <a:p>
            <a:fld id="{9784CBA3-D598-4B1F-BAA3-EE14B5154290}" type="slidenum">
              <a:rPr lang="en-AU" smtClean="0"/>
              <a:pPr/>
              <a:t>35</a:t>
            </a:fld>
            <a:endParaRPr lang="en-AU" dirty="0"/>
          </a:p>
        </p:txBody>
      </p:sp>
      <p:sp>
        <p:nvSpPr>
          <p:cNvPr id="4" name="Plassholder for innhold 3"/>
          <p:cNvSpPr>
            <a:spLocks noGrp="1"/>
          </p:cNvSpPr>
          <p:nvPr>
            <p:ph sz="quarter" idx="11"/>
          </p:nvPr>
        </p:nvSpPr>
        <p:spPr>
          <a:xfrm>
            <a:off x="278066" y="830196"/>
            <a:ext cx="8512467" cy="4148138"/>
          </a:xfrm>
        </p:spPr>
        <p:txBody>
          <a:bodyPr/>
          <a:lstStyle/>
          <a:p>
            <a:endParaRPr lang="nb-NO" dirty="0"/>
          </a:p>
          <a:p>
            <a:pPr marL="171450" indent="-171450">
              <a:buFont typeface="Wingdings" panose="05000000000000000000" pitchFamily="2" charset="2"/>
              <a:buChar char="§"/>
            </a:pPr>
            <a:r>
              <a:rPr lang="nb-NO" dirty="0"/>
              <a:t>Konjunkturindeksen for arkitektbransjen er et mål for antatt fremtidig etterspørsel etter arkitekttjenester sett fra arkitektbedriftenes ståsted.  Indeksen vil på sikt avdekke brudd i både positive og negative trender og kan bidra til å spå utviklingen i bransjen 3 til 6 måneder frem i tid. </a:t>
            </a:r>
          </a:p>
          <a:p>
            <a:endParaRPr lang="nb-NO" dirty="0"/>
          </a:p>
          <a:p>
            <a:pPr marL="171450" indent="-171450">
              <a:buFont typeface="Wingdings" panose="05000000000000000000" pitchFamily="2" charset="2"/>
              <a:buChar char="§"/>
            </a:pPr>
            <a:r>
              <a:rPr lang="nb-NO" dirty="0"/>
              <a:t>Teknikken med en bedriftsindeks som fanger opp lederes holdninger til både tidligere og fremtidig utvikling i arbeidsstyrken og i ordrereserver har lange tradisjoner. EU tok til med denne type målinger på syttitallet, og EU-kommisjonen har påvist en klar sammenheng mellom deres indekser og vekstraten i utvalgte økonomiske sektorer. </a:t>
            </a:r>
          </a:p>
          <a:p>
            <a:pPr marL="171450" indent="-171450">
              <a:buFont typeface="Wingdings" panose="05000000000000000000" pitchFamily="2" charset="2"/>
              <a:buChar char="§"/>
            </a:pPr>
            <a:endParaRPr lang="nb-NO" dirty="0"/>
          </a:p>
          <a:p>
            <a:pPr marL="171450" indent="-171450">
              <a:buFont typeface="Wingdings" panose="05000000000000000000" pitchFamily="2" charset="2"/>
              <a:buChar char="§"/>
            </a:pPr>
            <a:r>
              <a:rPr lang="nb-NO" dirty="0"/>
              <a:t>Konjunkturindeksen, som Arkitektbedriftene gjennomfører to ganger i året i samarbeid med Kantar TNS, består av 4 spørsmål. Utregningen av indikatoren foregår ved at vi tar utgangspunkt i differansen mellom optimistiske (positive) og pessimistiske (negative) svar. Vi summerer differansene mellom optimistiske og pessimistiske svar og deler på antall spørsmål, slik at vi får gjennomsnittet. Dette er disse indeksverdiene som blir publisert. </a:t>
            </a:r>
          </a:p>
        </p:txBody>
      </p:sp>
    </p:spTree>
    <p:extLst>
      <p:ext uri="{BB962C8B-B14F-4D97-AF65-F5344CB8AC3E}">
        <p14:creationId xmlns:p14="http://schemas.microsoft.com/office/powerpoint/2010/main" val="1804931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17657"/>
            <a:ext cx="8569324" cy="1031838"/>
          </a:xfrm>
        </p:spPr>
        <p:txBody>
          <a:bodyPr/>
          <a:lstStyle/>
          <a:p>
            <a:r>
              <a:rPr lang="en-AU" dirty="0"/>
              <a:t>Konjunkturindeksen for </a:t>
            </a:r>
            <a:r>
              <a:rPr lang="en-AU" dirty="0" err="1"/>
              <a:t>arkitektbedrifter</a:t>
            </a:r>
            <a:r>
              <a:rPr lang="en-AU" dirty="0"/>
              <a:t> </a:t>
            </a:r>
            <a:r>
              <a:rPr lang="en-AU" dirty="0" err="1"/>
              <a:t>i</a:t>
            </a:r>
            <a:r>
              <a:rPr lang="en-AU" dirty="0"/>
              <a:t> Norge </a:t>
            </a:r>
            <a:r>
              <a:rPr lang="en-AU" dirty="0" err="1"/>
              <a:t>fortsetter</a:t>
            </a:r>
            <a:r>
              <a:rPr lang="en-AU" dirty="0"/>
              <a:t> å </a:t>
            </a:r>
            <a:r>
              <a:rPr lang="en-AU" dirty="0" err="1"/>
              <a:t>stige</a:t>
            </a:r>
            <a:r>
              <a:rPr lang="en-AU" dirty="0"/>
              <a:t> </a:t>
            </a:r>
            <a:r>
              <a:rPr lang="en-AU" dirty="0" err="1"/>
              <a:t>i</a:t>
            </a:r>
            <a:r>
              <a:rPr lang="en-AU" dirty="0"/>
              <a:t> </a:t>
            </a:r>
            <a:r>
              <a:rPr lang="en-AU" dirty="0" err="1"/>
              <a:t>årets</a:t>
            </a:r>
            <a:r>
              <a:rPr lang="en-AU" dirty="0"/>
              <a:t> </a:t>
            </a:r>
            <a:r>
              <a:rPr lang="en-AU" dirty="0" err="1"/>
              <a:t>andre</a:t>
            </a:r>
            <a:r>
              <a:rPr lang="en-AU" dirty="0"/>
              <a:t> </a:t>
            </a:r>
            <a:r>
              <a:rPr lang="en-AU" dirty="0" err="1"/>
              <a:t>måling</a:t>
            </a:r>
            <a:r>
              <a:rPr lang="en-AU" dirty="0"/>
              <a:t>.</a:t>
            </a:r>
          </a:p>
        </p:txBody>
      </p:sp>
      <p:sp>
        <p:nvSpPr>
          <p:cNvPr id="3" name="Slide Number Placeholder 2"/>
          <p:cNvSpPr>
            <a:spLocks noGrp="1"/>
          </p:cNvSpPr>
          <p:nvPr>
            <p:ph type="sldNum" sz="quarter" idx="10"/>
          </p:nvPr>
        </p:nvSpPr>
        <p:spPr/>
        <p:txBody>
          <a:bodyPr/>
          <a:lstStyle/>
          <a:p>
            <a:fld id="{9784CBA3-D598-4B1F-BAA3-EE14B5154290}" type="slidenum">
              <a:rPr lang="en-AU" smtClean="0"/>
              <a:pPr/>
              <a:t>4</a:t>
            </a:fld>
            <a:endParaRPr lang="en-AU" dirty="0"/>
          </a:p>
        </p:txBody>
      </p:sp>
      <p:graphicFrame>
        <p:nvGraphicFramePr>
          <p:cNvPr id="11" name="Diagram 10"/>
          <p:cNvGraphicFramePr>
            <a:graphicFrameLocks/>
          </p:cNvGraphicFramePr>
          <p:nvPr>
            <p:extLst>
              <p:ext uri="{D42A27DB-BD31-4B8C-83A1-F6EECF244321}">
                <p14:modId xmlns:p14="http://schemas.microsoft.com/office/powerpoint/2010/main" val="3103535316"/>
              </p:ext>
            </p:extLst>
          </p:nvPr>
        </p:nvGraphicFramePr>
        <p:xfrm>
          <a:off x="1215482" y="1868719"/>
          <a:ext cx="5698274" cy="3445727"/>
        </p:xfrm>
        <a:graphic>
          <a:graphicData uri="http://schemas.openxmlformats.org/drawingml/2006/chart">
            <c:chart xmlns:c="http://schemas.openxmlformats.org/drawingml/2006/chart" xmlns:r="http://schemas.openxmlformats.org/officeDocument/2006/relationships" r:id="rId2"/>
          </a:graphicData>
        </a:graphic>
      </p:graphicFrame>
      <p:sp>
        <p:nvSpPr>
          <p:cNvPr id="12" name="Plassholder for tekst 4"/>
          <p:cNvSpPr txBox="1">
            <a:spLocks/>
          </p:cNvSpPr>
          <p:nvPr/>
        </p:nvSpPr>
        <p:spPr>
          <a:xfrm>
            <a:off x="176220" y="1139617"/>
            <a:ext cx="8569324" cy="758861"/>
          </a:xfrm>
          <a:prstGeom prst="rect">
            <a:avLst/>
          </a:prstGeom>
        </p:spPr>
        <p:txBody>
          <a:bodyPr/>
          <a:lstStyle>
            <a:lvl1pPr marL="0" indent="0" algn="l" defTabSz="914400" rtl="0" eaLnBrk="1" latinLnBrk="0" hangingPunct="1">
              <a:spcBef>
                <a:spcPct val="20000"/>
              </a:spcBef>
              <a:buFont typeface="Arial" pitchFamily="34" charset="0"/>
              <a:buNone/>
              <a:defRPr lang="en-US" sz="1600" b="0" kern="1200" dirty="0" smtClean="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6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nb-NO" b="1" dirty="0"/>
              <a:t>Utviklingen i totalindeksen </a:t>
            </a:r>
          </a:p>
        </p:txBody>
      </p:sp>
    </p:spTree>
    <p:extLst>
      <p:ext uri="{BB962C8B-B14F-4D97-AF65-F5344CB8AC3E}">
        <p14:creationId xmlns:p14="http://schemas.microsoft.com/office/powerpoint/2010/main" val="2156163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Forventningene har vokst over de siste månedene.</a:t>
            </a:r>
          </a:p>
        </p:txBody>
      </p:sp>
      <p:sp>
        <p:nvSpPr>
          <p:cNvPr id="3" name="Plassholder for lysbildenummer 2"/>
          <p:cNvSpPr>
            <a:spLocks noGrp="1"/>
          </p:cNvSpPr>
          <p:nvPr>
            <p:ph type="sldNum" sz="quarter" idx="10"/>
          </p:nvPr>
        </p:nvSpPr>
        <p:spPr/>
        <p:txBody>
          <a:bodyPr/>
          <a:lstStyle/>
          <a:p>
            <a:fld id="{9784CBA3-D598-4B1F-BAA3-EE14B5154290}" type="slidenum">
              <a:rPr lang="en-AU" smtClean="0"/>
              <a:pPr/>
              <a:t>5</a:t>
            </a:fld>
            <a:endParaRPr lang="en-AU" dirty="0"/>
          </a:p>
        </p:txBody>
      </p:sp>
      <p:sp>
        <p:nvSpPr>
          <p:cNvPr id="5" name="Plassholder for tekst 4"/>
          <p:cNvSpPr>
            <a:spLocks noGrp="1"/>
          </p:cNvSpPr>
          <p:nvPr>
            <p:ph type="body" sz="quarter" idx="15"/>
          </p:nvPr>
        </p:nvSpPr>
        <p:spPr>
          <a:xfrm>
            <a:off x="285751" y="1088402"/>
            <a:ext cx="8569324" cy="758861"/>
          </a:xfrm>
        </p:spPr>
        <p:txBody>
          <a:bodyPr/>
          <a:lstStyle/>
          <a:p>
            <a:r>
              <a:rPr lang="nb-NO" dirty="0"/>
              <a:t>Utviklingen i delindeksene </a:t>
            </a:r>
          </a:p>
        </p:txBody>
      </p:sp>
      <p:sp>
        <p:nvSpPr>
          <p:cNvPr id="6" name="TekstSylinder 5"/>
          <p:cNvSpPr txBox="1"/>
          <p:nvPr/>
        </p:nvSpPr>
        <p:spPr>
          <a:xfrm>
            <a:off x="1089988" y="5542398"/>
            <a:ext cx="734496" cy="246221"/>
          </a:xfrm>
          <a:prstGeom prst="rect">
            <a:avLst/>
          </a:prstGeom>
          <a:noFill/>
        </p:spPr>
        <p:txBody>
          <a:bodyPr wrap="none" rtlCol="0">
            <a:spAutoFit/>
          </a:bodyPr>
          <a:lstStyle/>
          <a:p>
            <a:r>
              <a:rPr lang="nb-NO" sz="1000" b="0" i="1" dirty="0">
                <a:latin typeface="+mn-lt"/>
              </a:rPr>
              <a:t>1H 2015</a:t>
            </a:r>
          </a:p>
        </p:txBody>
      </p:sp>
      <p:sp>
        <p:nvSpPr>
          <p:cNvPr id="7" name="TekstSylinder 6"/>
          <p:cNvSpPr txBox="1"/>
          <p:nvPr/>
        </p:nvSpPr>
        <p:spPr>
          <a:xfrm>
            <a:off x="1902370" y="5530852"/>
            <a:ext cx="734496" cy="246221"/>
          </a:xfrm>
          <a:prstGeom prst="rect">
            <a:avLst/>
          </a:prstGeom>
          <a:noFill/>
        </p:spPr>
        <p:txBody>
          <a:bodyPr wrap="none" rtlCol="0">
            <a:spAutoFit/>
          </a:bodyPr>
          <a:lstStyle/>
          <a:p>
            <a:r>
              <a:rPr lang="nb-NO" sz="1000" b="0" i="1" dirty="0">
                <a:latin typeface="+mn-lt"/>
              </a:rPr>
              <a:t>2H 2015</a:t>
            </a:r>
          </a:p>
        </p:txBody>
      </p:sp>
      <p:sp>
        <p:nvSpPr>
          <p:cNvPr id="8" name="TekstSylinder 7"/>
          <p:cNvSpPr txBox="1"/>
          <p:nvPr/>
        </p:nvSpPr>
        <p:spPr>
          <a:xfrm>
            <a:off x="2745410" y="5530852"/>
            <a:ext cx="734496" cy="246221"/>
          </a:xfrm>
          <a:prstGeom prst="rect">
            <a:avLst/>
          </a:prstGeom>
          <a:noFill/>
        </p:spPr>
        <p:txBody>
          <a:bodyPr wrap="none" rtlCol="0">
            <a:spAutoFit/>
          </a:bodyPr>
          <a:lstStyle/>
          <a:p>
            <a:r>
              <a:rPr lang="nb-NO" sz="1000" b="0" i="1" dirty="0">
                <a:latin typeface="+mn-lt"/>
              </a:rPr>
              <a:t>1H 2016</a:t>
            </a:r>
          </a:p>
        </p:txBody>
      </p:sp>
      <p:graphicFrame>
        <p:nvGraphicFramePr>
          <p:cNvPr id="9" name="Diagram 8"/>
          <p:cNvGraphicFramePr>
            <a:graphicFrameLocks/>
          </p:cNvGraphicFramePr>
          <p:nvPr>
            <p:extLst>
              <p:ext uri="{D42A27DB-BD31-4B8C-83A1-F6EECF244321}">
                <p14:modId xmlns:p14="http://schemas.microsoft.com/office/powerpoint/2010/main" val="2071013203"/>
              </p:ext>
            </p:extLst>
          </p:nvPr>
        </p:nvGraphicFramePr>
        <p:xfrm>
          <a:off x="439601" y="1524000"/>
          <a:ext cx="8265127" cy="4363844"/>
        </p:xfrm>
        <a:graphic>
          <a:graphicData uri="http://schemas.openxmlformats.org/drawingml/2006/chart">
            <c:chart xmlns:c="http://schemas.openxmlformats.org/drawingml/2006/chart" xmlns:r="http://schemas.openxmlformats.org/officeDocument/2006/relationships" r:id="rId2"/>
          </a:graphicData>
        </a:graphic>
      </p:graphicFrame>
      <p:sp>
        <p:nvSpPr>
          <p:cNvPr id="10" name="TekstSylinder 7"/>
          <p:cNvSpPr txBox="1"/>
          <p:nvPr/>
        </p:nvSpPr>
        <p:spPr>
          <a:xfrm>
            <a:off x="3772797" y="5530851"/>
            <a:ext cx="734496" cy="246221"/>
          </a:xfrm>
          <a:prstGeom prst="rect">
            <a:avLst/>
          </a:prstGeom>
          <a:noFill/>
        </p:spPr>
        <p:txBody>
          <a:bodyPr wrap="none" rtlCol="0">
            <a:spAutoFit/>
          </a:bodyPr>
          <a:lstStyle/>
          <a:p>
            <a:r>
              <a:rPr lang="nb-NO" sz="1000" b="0" i="1" dirty="0">
                <a:latin typeface="+mn-lt"/>
              </a:rPr>
              <a:t>2H 2016</a:t>
            </a:r>
          </a:p>
        </p:txBody>
      </p:sp>
      <p:sp>
        <p:nvSpPr>
          <p:cNvPr id="11" name="TekstSylinder 6"/>
          <p:cNvSpPr txBox="1"/>
          <p:nvPr/>
        </p:nvSpPr>
        <p:spPr>
          <a:xfrm>
            <a:off x="4790432" y="5534652"/>
            <a:ext cx="734496" cy="246221"/>
          </a:xfrm>
          <a:prstGeom prst="rect">
            <a:avLst/>
          </a:prstGeom>
          <a:noFill/>
        </p:spPr>
        <p:txBody>
          <a:bodyPr wrap="none" rtlCol="0">
            <a:spAutoFit/>
          </a:bodyPr>
          <a:lstStyle/>
          <a:p>
            <a:r>
              <a:rPr lang="nb-NO" sz="1000" b="0" i="1" dirty="0">
                <a:latin typeface="+mn-lt"/>
              </a:rPr>
              <a:t>1H 2017</a:t>
            </a:r>
          </a:p>
        </p:txBody>
      </p:sp>
      <p:sp>
        <p:nvSpPr>
          <p:cNvPr id="12" name="TekstSylinder 6"/>
          <p:cNvSpPr txBox="1"/>
          <p:nvPr/>
        </p:nvSpPr>
        <p:spPr>
          <a:xfrm>
            <a:off x="5602814" y="5530850"/>
            <a:ext cx="734496" cy="246221"/>
          </a:xfrm>
          <a:prstGeom prst="rect">
            <a:avLst/>
          </a:prstGeom>
          <a:noFill/>
        </p:spPr>
        <p:txBody>
          <a:bodyPr wrap="none" rtlCol="0">
            <a:spAutoFit/>
          </a:bodyPr>
          <a:lstStyle/>
          <a:p>
            <a:r>
              <a:rPr lang="nb-NO" sz="1000" b="0" i="1" dirty="0">
                <a:latin typeface="+mn-lt"/>
              </a:rPr>
              <a:t>2H 2017</a:t>
            </a:r>
          </a:p>
        </p:txBody>
      </p:sp>
    </p:spTree>
    <p:extLst>
      <p:ext uri="{BB962C8B-B14F-4D97-AF65-F5344CB8AC3E}">
        <p14:creationId xmlns:p14="http://schemas.microsoft.com/office/powerpoint/2010/main" val="1910267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nb-NO" dirty="0"/>
              <a:t>Utviklingen de siste 6 månedene</a:t>
            </a:r>
          </a:p>
        </p:txBody>
      </p:sp>
    </p:spTree>
    <p:extLst>
      <p:ext uri="{BB962C8B-B14F-4D97-AF65-F5344CB8AC3E}">
        <p14:creationId xmlns:p14="http://schemas.microsoft.com/office/powerpoint/2010/main" val="507122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Større antall bedrifter som melder om vekst i ordrereserver enn en nedgang.</a:t>
            </a:r>
            <a:br>
              <a:rPr lang="nb-NO" dirty="0"/>
            </a:br>
            <a:endParaRPr lang="nb-NO" dirty="0"/>
          </a:p>
        </p:txBody>
      </p:sp>
      <p:sp>
        <p:nvSpPr>
          <p:cNvPr id="3" name="Plassholder for lysbildenummer 2"/>
          <p:cNvSpPr>
            <a:spLocks noGrp="1"/>
          </p:cNvSpPr>
          <p:nvPr>
            <p:ph type="sldNum" sz="quarter" idx="10"/>
          </p:nvPr>
        </p:nvSpPr>
        <p:spPr/>
        <p:txBody>
          <a:bodyPr/>
          <a:lstStyle/>
          <a:p>
            <a:fld id="{9784CBA3-D598-4B1F-BAA3-EE14B5154290}" type="slidenum">
              <a:rPr lang="en-AU" smtClean="0"/>
              <a:pPr/>
              <a:t>7</a:t>
            </a:fld>
            <a:endParaRPr lang="en-AU" dirty="0"/>
          </a:p>
        </p:txBody>
      </p:sp>
      <p:sp>
        <p:nvSpPr>
          <p:cNvPr id="5" name="Plassholder for tekst 4"/>
          <p:cNvSpPr>
            <a:spLocks noGrp="1"/>
          </p:cNvSpPr>
          <p:nvPr>
            <p:ph type="body" sz="quarter" idx="15"/>
          </p:nvPr>
        </p:nvSpPr>
        <p:spPr>
          <a:xfrm>
            <a:off x="285750" y="1234548"/>
            <a:ext cx="8569324" cy="758861"/>
          </a:xfrm>
        </p:spPr>
        <p:txBody>
          <a:bodyPr/>
          <a:lstStyle/>
          <a:p>
            <a:r>
              <a:rPr lang="nb-NO" dirty="0"/>
              <a:t>Hvor stor er din ordrereserve nå i forhold til for 6 måneder siden?</a:t>
            </a:r>
          </a:p>
        </p:txBody>
      </p:sp>
      <p:sp>
        <p:nvSpPr>
          <p:cNvPr id="10" name="Rectangle 9"/>
          <p:cNvSpPr/>
          <p:nvPr/>
        </p:nvSpPr>
        <p:spPr>
          <a:xfrm>
            <a:off x="7825446" y="3277775"/>
            <a:ext cx="170985" cy="18957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ctangle 10"/>
          <p:cNvSpPr/>
          <p:nvPr/>
        </p:nvSpPr>
        <p:spPr>
          <a:xfrm>
            <a:off x="7825447" y="2882475"/>
            <a:ext cx="170985" cy="1895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TextBox 11"/>
          <p:cNvSpPr txBox="1"/>
          <p:nvPr/>
        </p:nvSpPr>
        <p:spPr>
          <a:xfrm>
            <a:off x="8037318" y="3234062"/>
            <a:ext cx="817756" cy="246221"/>
          </a:xfrm>
          <a:prstGeom prst="rect">
            <a:avLst/>
          </a:prstGeom>
          <a:noFill/>
        </p:spPr>
        <p:txBody>
          <a:bodyPr wrap="square" rtlCol="0">
            <a:spAutoFit/>
          </a:bodyPr>
          <a:lstStyle/>
          <a:p>
            <a:r>
              <a:rPr lang="nb-NO" sz="1000" b="0" dirty="0">
                <a:latin typeface="+mn-lt"/>
              </a:rPr>
              <a:t>1H, 2017</a:t>
            </a:r>
          </a:p>
        </p:txBody>
      </p:sp>
      <p:sp>
        <p:nvSpPr>
          <p:cNvPr id="13" name="TextBox 12"/>
          <p:cNvSpPr txBox="1"/>
          <p:nvPr/>
        </p:nvSpPr>
        <p:spPr>
          <a:xfrm>
            <a:off x="8037318" y="2838760"/>
            <a:ext cx="964442" cy="246221"/>
          </a:xfrm>
          <a:prstGeom prst="rect">
            <a:avLst/>
          </a:prstGeom>
          <a:noFill/>
        </p:spPr>
        <p:txBody>
          <a:bodyPr wrap="square" rtlCol="0">
            <a:spAutoFit/>
          </a:bodyPr>
          <a:lstStyle/>
          <a:p>
            <a:r>
              <a:rPr lang="nb-NO" sz="1000" b="0" dirty="0">
                <a:latin typeface="+mn-lt"/>
              </a:rPr>
              <a:t>2H, 2017</a:t>
            </a:r>
          </a:p>
        </p:txBody>
      </p:sp>
      <p:sp>
        <p:nvSpPr>
          <p:cNvPr id="14" name="TextBox 13"/>
          <p:cNvSpPr txBox="1"/>
          <p:nvPr/>
        </p:nvSpPr>
        <p:spPr>
          <a:xfrm>
            <a:off x="3535680" y="6137206"/>
            <a:ext cx="675185" cy="246221"/>
          </a:xfrm>
          <a:prstGeom prst="rect">
            <a:avLst/>
          </a:prstGeom>
          <a:noFill/>
        </p:spPr>
        <p:txBody>
          <a:bodyPr wrap="none" rtlCol="0">
            <a:spAutoFit/>
          </a:bodyPr>
          <a:lstStyle/>
          <a:p>
            <a:r>
              <a:rPr lang="nb-NO" sz="1000" b="0" dirty="0">
                <a:latin typeface="+mj-lt"/>
              </a:rPr>
              <a:t>N= 198</a:t>
            </a:r>
          </a:p>
        </p:txBody>
      </p:sp>
      <p:graphicFrame>
        <p:nvGraphicFramePr>
          <p:cNvPr id="15" name="Plassholder for innhold 5"/>
          <p:cNvGraphicFramePr>
            <a:graphicFrameLocks noGrp="1"/>
          </p:cNvGraphicFramePr>
          <p:nvPr>
            <p:ph sz="quarter" idx="11"/>
            <p:extLst>
              <p:ext uri="{D42A27DB-BD31-4B8C-83A1-F6EECF244321}">
                <p14:modId xmlns:p14="http://schemas.microsoft.com/office/powerpoint/2010/main" val="1090079605"/>
              </p:ext>
            </p:extLst>
          </p:nvPr>
        </p:nvGraphicFramePr>
        <p:xfrm>
          <a:off x="597984" y="2007218"/>
          <a:ext cx="7843489" cy="35859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73598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61164" y="214994"/>
            <a:ext cx="8673979" cy="773879"/>
          </a:xfrm>
        </p:spPr>
        <p:txBody>
          <a:bodyPr/>
          <a:lstStyle/>
          <a:p>
            <a:r>
              <a:rPr lang="nb-NO" dirty="0"/>
              <a:t>Det er vekst i ordrereservene særlig blant de største bedriftene.</a:t>
            </a:r>
          </a:p>
        </p:txBody>
      </p:sp>
      <p:sp>
        <p:nvSpPr>
          <p:cNvPr id="3" name="Plassholder for lysbildenummer 2"/>
          <p:cNvSpPr>
            <a:spLocks noGrp="1"/>
          </p:cNvSpPr>
          <p:nvPr>
            <p:ph type="sldNum" sz="quarter" idx="10"/>
          </p:nvPr>
        </p:nvSpPr>
        <p:spPr/>
        <p:txBody>
          <a:bodyPr/>
          <a:lstStyle/>
          <a:p>
            <a:fld id="{9784CBA3-D598-4B1F-BAA3-EE14B5154290}" type="slidenum">
              <a:rPr lang="en-AU" smtClean="0"/>
              <a:pPr/>
              <a:t>8</a:t>
            </a:fld>
            <a:endParaRPr lang="en-AU" dirty="0"/>
          </a:p>
        </p:txBody>
      </p:sp>
      <p:sp>
        <p:nvSpPr>
          <p:cNvPr id="5" name="Plassholder for tekst 4"/>
          <p:cNvSpPr>
            <a:spLocks noGrp="1"/>
          </p:cNvSpPr>
          <p:nvPr>
            <p:ph type="body" sz="quarter" idx="15"/>
          </p:nvPr>
        </p:nvSpPr>
        <p:spPr>
          <a:xfrm>
            <a:off x="438354" y="1287590"/>
            <a:ext cx="7911253" cy="569146"/>
          </a:xfrm>
        </p:spPr>
        <p:txBody>
          <a:bodyPr>
            <a:normAutofit/>
          </a:bodyPr>
          <a:lstStyle/>
          <a:p>
            <a:r>
              <a:rPr lang="nb-NO" dirty="0"/>
              <a:t>Hvor stor er din ordrereserve nå i forhold til for 6 måneder siden? </a:t>
            </a:r>
            <a:endParaRPr lang="nb-NO" i="1" dirty="0"/>
          </a:p>
        </p:txBody>
      </p:sp>
      <p:graphicFrame>
        <p:nvGraphicFramePr>
          <p:cNvPr id="7" name="Diagram 6"/>
          <p:cNvGraphicFramePr>
            <a:graphicFrameLocks/>
          </p:cNvGraphicFramePr>
          <p:nvPr>
            <p:extLst>
              <p:ext uri="{D42A27DB-BD31-4B8C-83A1-F6EECF244321}">
                <p14:modId xmlns:p14="http://schemas.microsoft.com/office/powerpoint/2010/main" val="3288288382"/>
              </p:ext>
            </p:extLst>
          </p:nvPr>
        </p:nvGraphicFramePr>
        <p:xfrm>
          <a:off x="851648" y="2175411"/>
          <a:ext cx="6257364" cy="319131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kstSylinder 8"/>
          <p:cNvSpPr txBox="1"/>
          <p:nvPr/>
        </p:nvSpPr>
        <p:spPr>
          <a:xfrm>
            <a:off x="2589025" y="6172839"/>
            <a:ext cx="3964175" cy="553998"/>
          </a:xfrm>
          <a:prstGeom prst="rect">
            <a:avLst/>
          </a:prstGeom>
          <a:noFill/>
        </p:spPr>
        <p:txBody>
          <a:bodyPr wrap="square" rtlCol="0">
            <a:spAutoFit/>
          </a:bodyPr>
          <a:lstStyle/>
          <a:p>
            <a:r>
              <a:rPr lang="nb-NO" sz="1000" b="0" dirty="0">
                <a:latin typeface="+mn-lt"/>
              </a:rPr>
              <a:t>1-5 ansatte N= 76   6-10 ansatte N= 39  11-20 ansatte N= 45  21-50 ansatte  N=26  51-100 ansatte  N=3  101 eller flere ansatte N= 7</a:t>
            </a:r>
          </a:p>
        </p:txBody>
      </p:sp>
    </p:spTree>
    <p:extLst>
      <p:ext uri="{BB962C8B-B14F-4D97-AF65-F5344CB8AC3E}">
        <p14:creationId xmlns:p14="http://schemas.microsoft.com/office/powerpoint/2010/main" val="2350942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6"/>
          <p:cNvGraphicFramePr>
            <a:graphicFrameLocks/>
          </p:cNvGraphicFramePr>
          <p:nvPr>
            <p:extLst>
              <p:ext uri="{D42A27DB-BD31-4B8C-83A1-F6EECF244321}">
                <p14:modId xmlns:p14="http://schemas.microsoft.com/office/powerpoint/2010/main" val="283012572"/>
              </p:ext>
            </p:extLst>
          </p:nvPr>
        </p:nvGraphicFramePr>
        <p:xfrm>
          <a:off x="398873" y="2118517"/>
          <a:ext cx="7950734" cy="3939881"/>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0"/>
          </p:nvPr>
        </p:nvSpPr>
        <p:spPr/>
        <p:txBody>
          <a:bodyPr/>
          <a:lstStyle/>
          <a:p>
            <a:fld id="{9784CBA3-D598-4B1F-BAA3-EE14B5154290}" type="slidenum">
              <a:rPr lang="en-AU" smtClean="0"/>
              <a:pPr/>
              <a:t>9</a:t>
            </a:fld>
            <a:endParaRPr lang="en-AU" dirty="0"/>
          </a:p>
        </p:txBody>
      </p:sp>
      <p:sp>
        <p:nvSpPr>
          <p:cNvPr id="7" name="TextBox 6"/>
          <p:cNvSpPr txBox="1"/>
          <p:nvPr/>
        </p:nvSpPr>
        <p:spPr>
          <a:xfrm>
            <a:off x="1680994" y="1683535"/>
            <a:ext cx="738745" cy="400110"/>
          </a:xfrm>
          <a:prstGeom prst="rect">
            <a:avLst/>
          </a:prstGeom>
          <a:noFill/>
        </p:spPr>
        <p:txBody>
          <a:bodyPr wrap="square" rtlCol="0">
            <a:spAutoFit/>
          </a:bodyPr>
          <a:lstStyle/>
          <a:p>
            <a:pPr algn="ctr"/>
            <a:r>
              <a:rPr lang="nb-NO" sz="1000" b="0" dirty="0"/>
              <a:t>1-5 ansatte</a:t>
            </a:r>
          </a:p>
        </p:txBody>
      </p:sp>
      <p:sp>
        <p:nvSpPr>
          <p:cNvPr id="8" name="TextBox 7"/>
          <p:cNvSpPr txBox="1"/>
          <p:nvPr/>
        </p:nvSpPr>
        <p:spPr>
          <a:xfrm>
            <a:off x="2287441" y="1703329"/>
            <a:ext cx="710515" cy="400110"/>
          </a:xfrm>
          <a:prstGeom prst="rect">
            <a:avLst/>
          </a:prstGeom>
          <a:noFill/>
        </p:spPr>
        <p:txBody>
          <a:bodyPr wrap="square" rtlCol="0">
            <a:spAutoFit/>
          </a:bodyPr>
          <a:lstStyle/>
          <a:p>
            <a:pPr algn="ctr"/>
            <a:r>
              <a:rPr lang="nb-NO" sz="1000" b="0" dirty="0"/>
              <a:t>6-10 ansatte</a:t>
            </a:r>
          </a:p>
        </p:txBody>
      </p:sp>
      <p:sp>
        <p:nvSpPr>
          <p:cNvPr id="9" name="TextBox 8"/>
          <p:cNvSpPr txBox="1"/>
          <p:nvPr/>
        </p:nvSpPr>
        <p:spPr>
          <a:xfrm>
            <a:off x="2823962" y="1710868"/>
            <a:ext cx="820324" cy="400110"/>
          </a:xfrm>
          <a:prstGeom prst="rect">
            <a:avLst/>
          </a:prstGeom>
          <a:noFill/>
        </p:spPr>
        <p:txBody>
          <a:bodyPr wrap="square" rtlCol="0">
            <a:spAutoFit/>
          </a:bodyPr>
          <a:lstStyle/>
          <a:p>
            <a:pPr algn="ctr"/>
            <a:r>
              <a:rPr lang="nb-NO" sz="1000" b="0" dirty="0"/>
              <a:t>11-20 ansatte</a:t>
            </a:r>
          </a:p>
        </p:txBody>
      </p:sp>
      <p:sp>
        <p:nvSpPr>
          <p:cNvPr id="10" name="TextBox 9"/>
          <p:cNvSpPr txBox="1"/>
          <p:nvPr/>
        </p:nvSpPr>
        <p:spPr>
          <a:xfrm>
            <a:off x="3449746" y="1730662"/>
            <a:ext cx="710514" cy="400110"/>
          </a:xfrm>
          <a:prstGeom prst="rect">
            <a:avLst/>
          </a:prstGeom>
          <a:noFill/>
        </p:spPr>
        <p:txBody>
          <a:bodyPr wrap="square" rtlCol="0">
            <a:spAutoFit/>
          </a:bodyPr>
          <a:lstStyle/>
          <a:p>
            <a:pPr algn="ctr"/>
            <a:r>
              <a:rPr lang="nb-NO" sz="1000" b="0" dirty="0"/>
              <a:t>21-50 ansatte</a:t>
            </a:r>
          </a:p>
        </p:txBody>
      </p:sp>
      <p:sp>
        <p:nvSpPr>
          <p:cNvPr id="12" name="TextBox 11"/>
          <p:cNvSpPr txBox="1"/>
          <p:nvPr/>
        </p:nvSpPr>
        <p:spPr>
          <a:xfrm>
            <a:off x="4654583" y="1731537"/>
            <a:ext cx="816029" cy="400110"/>
          </a:xfrm>
          <a:prstGeom prst="rect">
            <a:avLst/>
          </a:prstGeom>
          <a:noFill/>
        </p:spPr>
        <p:txBody>
          <a:bodyPr wrap="square" rtlCol="0">
            <a:spAutoFit/>
          </a:bodyPr>
          <a:lstStyle/>
          <a:p>
            <a:pPr algn="ctr"/>
            <a:r>
              <a:rPr lang="nb-NO" sz="1000" b="0" dirty="0"/>
              <a:t>101 eller flere</a:t>
            </a:r>
          </a:p>
        </p:txBody>
      </p:sp>
      <p:sp>
        <p:nvSpPr>
          <p:cNvPr id="13" name="Rectangle 12"/>
          <p:cNvSpPr/>
          <p:nvPr/>
        </p:nvSpPr>
        <p:spPr>
          <a:xfrm>
            <a:off x="6675175" y="4023201"/>
            <a:ext cx="170985" cy="18957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p:cNvSpPr/>
          <p:nvPr/>
        </p:nvSpPr>
        <p:spPr>
          <a:xfrm>
            <a:off x="6675176" y="3627901"/>
            <a:ext cx="170985" cy="1895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TextBox 14"/>
          <p:cNvSpPr txBox="1"/>
          <p:nvPr/>
        </p:nvSpPr>
        <p:spPr>
          <a:xfrm>
            <a:off x="6887047" y="3979488"/>
            <a:ext cx="817756" cy="246221"/>
          </a:xfrm>
          <a:prstGeom prst="rect">
            <a:avLst/>
          </a:prstGeom>
          <a:noFill/>
        </p:spPr>
        <p:txBody>
          <a:bodyPr wrap="square" rtlCol="0">
            <a:spAutoFit/>
          </a:bodyPr>
          <a:lstStyle/>
          <a:p>
            <a:r>
              <a:rPr lang="nb-NO" sz="1000" b="0" dirty="0">
                <a:latin typeface="+mn-lt"/>
              </a:rPr>
              <a:t>1H, 2017</a:t>
            </a:r>
          </a:p>
        </p:txBody>
      </p:sp>
      <p:sp>
        <p:nvSpPr>
          <p:cNvPr id="16" name="TextBox 15"/>
          <p:cNvSpPr txBox="1"/>
          <p:nvPr/>
        </p:nvSpPr>
        <p:spPr>
          <a:xfrm>
            <a:off x="6887047" y="3584186"/>
            <a:ext cx="964442" cy="246221"/>
          </a:xfrm>
          <a:prstGeom prst="rect">
            <a:avLst/>
          </a:prstGeom>
          <a:noFill/>
        </p:spPr>
        <p:txBody>
          <a:bodyPr wrap="square" rtlCol="0">
            <a:spAutoFit/>
          </a:bodyPr>
          <a:lstStyle/>
          <a:p>
            <a:r>
              <a:rPr lang="nb-NO" sz="1000" b="0" dirty="0">
                <a:latin typeface="+mn-lt"/>
              </a:rPr>
              <a:t>2H, 2017</a:t>
            </a:r>
          </a:p>
        </p:txBody>
      </p:sp>
      <p:sp>
        <p:nvSpPr>
          <p:cNvPr id="19" name="Plassholder for tekst 4"/>
          <p:cNvSpPr>
            <a:spLocks noGrp="1"/>
          </p:cNvSpPr>
          <p:nvPr>
            <p:ph type="body" sz="quarter" idx="15"/>
          </p:nvPr>
        </p:nvSpPr>
        <p:spPr>
          <a:xfrm>
            <a:off x="191111" y="932213"/>
            <a:ext cx="8569324" cy="758861"/>
          </a:xfrm>
        </p:spPr>
        <p:txBody>
          <a:bodyPr/>
          <a:lstStyle/>
          <a:p>
            <a:r>
              <a:rPr lang="nb-NO" dirty="0"/>
              <a:t>Hvor stor er din ordrereserve nå i forhold til for 6 måneder siden? </a:t>
            </a:r>
            <a:endParaRPr lang="nb-NO" i="1" dirty="0"/>
          </a:p>
        </p:txBody>
      </p:sp>
      <p:sp>
        <p:nvSpPr>
          <p:cNvPr id="20" name="Tittel 1"/>
          <p:cNvSpPr>
            <a:spLocks noGrp="1"/>
          </p:cNvSpPr>
          <p:nvPr>
            <p:ph type="title"/>
          </p:nvPr>
        </p:nvSpPr>
        <p:spPr>
          <a:xfrm>
            <a:off x="130628" y="1"/>
            <a:ext cx="8775167" cy="1031838"/>
          </a:xfrm>
        </p:spPr>
        <p:txBody>
          <a:bodyPr/>
          <a:lstStyle/>
          <a:p>
            <a:r>
              <a:rPr lang="nb-NO" dirty="0"/>
              <a:t>Ordrereservene har økt særlig for de mindre bedriftene i forhold til 1H 2017.</a:t>
            </a:r>
          </a:p>
        </p:txBody>
      </p:sp>
      <p:sp>
        <p:nvSpPr>
          <p:cNvPr id="17" name="TextBox 16"/>
          <p:cNvSpPr txBox="1"/>
          <p:nvPr/>
        </p:nvSpPr>
        <p:spPr>
          <a:xfrm>
            <a:off x="4096076" y="1718407"/>
            <a:ext cx="710514" cy="400110"/>
          </a:xfrm>
          <a:prstGeom prst="rect">
            <a:avLst/>
          </a:prstGeom>
          <a:noFill/>
        </p:spPr>
        <p:txBody>
          <a:bodyPr wrap="square" rtlCol="0">
            <a:spAutoFit/>
          </a:bodyPr>
          <a:lstStyle/>
          <a:p>
            <a:pPr algn="ctr"/>
            <a:r>
              <a:rPr lang="nb-NO" sz="1000" b="0" dirty="0"/>
              <a:t>51-100 ansatte</a:t>
            </a:r>
          </a:p>
        </p:txBody>
      </p:sp>
    </p:spTree>
    <p:extLst>
      <p:ext uri="{BB962C8B-B14F-4D97-AF65-F5344CB8AC3E}">
        <p14:creationId xmlns:p14="http://schemas.microsoft.com/office/powerpoint/2010/main" val="10576821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CKSLIDES" val="4001"/>
  <p:tag name="DESIGN" val="GREYBOX"/>
</p:tagLst>
</file>

<file path=ppt/tags/tag2.xml><?xml version="1.0" encoding="utf-8"?>
<p:tagLst xmlns:a="http://schemas.openxmlformats.org/drawingml/2006/main" xmlns:r="http://schemas.openxmlformats.org/officeDocument/2006/relationships" xmlns:p="http://schemas.openxmlformats.org/presentationml/2006/main">
  <p:tag name="FOOTER" val="LINE"/>
</p:tagLst>
</file>

<file path=ppt/tags/tag3.xml><?xml version="1.0" encoding="utf-8"?>
<p:tagLst xmlns:a="http://schemas.openxmlformats.org/drawingml/2006/main" xmlns:r="http://schemas.openxmlformats.org/officeDocument/2006/relationships" xmlns:p="http://schemas.openxmlformats.org/presentationml/2006/main">
  <p:tag name="FOOTER" val="LINE"/>
</p:tagLst>
</file>

<file path=ppt/tags/tag4.xml><?xml version="1.0" encoding="utf-8"?>
<p:tagLst xmlns:a="http://schemas.openxmlformats.org/drawingml/2006/main" xmlns:r="http://schemas.openxmlformats.org/officeDocument/2006/relationships" xmlns:p="http://schemas.openxmlformats.org/presentationml/2006/main">
  <p:tag name="FOOTER" val="LINE"/>
</p:tagLst>
</file>

<file path=ppt/tags/tag5.xml><?xml version="1.0" encoding="utf-8"?>
<p:tagLst xmlns:a="http://schemas.openxmlformats.org/drawingml/2006/main" xmlns:r="http://schemas.openxmlformats.org/officeDocument/2006/relationships" xmlns:p="http://schemas.openxmlformats.org/presentationml/2006/main">
  <p:tag name="SHP" val="GREYBOX"/>
</p:tagLst>
</file>

<file path=ppt/tags/tag6.xml><?xml version="1.0" encoding="utf-8"?>
<p:tagLst xmlns:a="http://schemas.openxmlformats.org/drawingml/2006/main" xmlns:r="http://schemas.openxmlformats.org/officeDocument/2006/relationships" xmlns:p="http://schemas.openxmlformats.org/presentationml/2006/main">
  <p:tag name="FOOTER" val="LINE"/>
</p:tagLst>
</file>

<file path=ppt/tags/tag7.xml><?xml version="1.0" encoding="utf-8"?>
<p:tagLst xmlns:a="http://schemas.openxmlformats.org/drawingml/2006/main" xmlns:r="http://schemas.openxmlformats.org/officeDocument/2006/relationships" xmlns:p="http://schemas.openxmlformats.org/presentationml/2006/main">
  <p:tag name="SLIDE" val="COVER"/>
</p:tagLst>
</file>

<file path=ppt/theme/theme1.xml><?xml version="1.0" encoding="utf-8"?>
<a:theme xmlns:a="http://schemas.openxmlformats.org/drawingml/2006/main" name="Title">
  <a:themeElements>
    <a:clrScheme name="TNS Colours">
      <a:dk1>
        <a:sysClr val="windowText" lastClr="000000"/>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2700">
          <a:solidFill>
            <a:schemeClr val="accent3"/>
          </a:solidFill>
        </a:ln>
      </a:spPr>
      <a:bodyPr rtlCol="0" anchor="t"/>
      <a:lstStyle>
        <a:defPPr>
          <a:defRPr sz="13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rgbClr val="33333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b="0" dirty="0" smtClean="0">
            <a:solidFill>
              <a:srgbClr val="333333"/>
            </a:solidFill>
            <a:latin typeface="+mn-lt"/>
          </a:defRPr>
        </a:defPPr>
      </a:lstStyle>
    </a:txDef>
  </a:objectDefaults>
  <a:extraClrSchemeLst/>
</a:theme>
</file>

<file path=ppt/theme/theme2.xml><?xml version="1.0" encoding="utf-8"?>
<a:theme xmlns:a="http://schemas.openxmlformats.org/drawingml/2006/main" name="Chapter">
  <a:themeElements>
    <a:clrScheme name="TNS Colours">
      <a:dk1>
        <a:sysClr val="windowText" lastClr="000000"/>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2700">
          <a:solidFill>
            <a:schemeClr val="accent3"/>
          </a:solidFill>
        </a:ln>
      </a:spPr>
      <a:bodyPr rtlCol="0" anchor="t"/>
      <a:lstStyle>
        <a:defPPr>
          <a:defRPr sz="1300" b="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600" b="0" dirty="0" err="1" smtClean="0">
            <a:solidFill>
              <a:srgbClr val="333333"/>
            </a:solidFill>
            <a:latin typeface="+mn-lt"/>
          </a:defRPr>
        </a:defPPr>
      </a:lstStyle>
    </a:txDef>
  </a:objectDefaults>
  <a:extraClrSchemeLst/>
</a:theme>
</file>

<file path=ppt/theme/theme3.xml><?xml version="1.0" encoding="utf-8"?>
<a:theme xmlns:a="http://schemas.openxmlformats.org/drawingml/2006/main" name="Standard">
  <a:themeElements>
    <a:clrScheme name="TNS Colours">
      <a:dk1>
        <a:sysClr val="windowText" lastClr="000000"/>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tandard with Grey Box">
  <a:themeElements>
    <a:clrScheme name="TNS Colours">
      <a:dk1>
        <a:sysClr val="windowText" lastClr="000000"/>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Grid Layout">
  <a:themeElements>
    <a:clrScheme name="TNS Colours">
      <a:dk1>
        <a:sysClr val="windowText" lastClr="000000"/>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Blank">
  <a:themeElements>
    <a:clrScheme name="TNS Colours">
      <a:dk1>
        <a:sysClr val="windowText" lastClr="000000"/>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4F6128"/>
      </a:hlink>
      <a:folHlink>
        <a:srgbClr val="4F612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93895BC005434F4CAFE33F277B8640ED" ma:contentTypeVersion="0" ma:contentTypeDescription="Opprett et nytt dokument." ma:contentTypeScope="" ma:versionID="905bd49a102c30791d8982f3babb3dee">
  <xsd:schema xmlns:xsd="http://www.w3.org/2001/XMLSchema" xmlns:xs="http://www.w3.org/2001/XMLSchema" xmlns:p="http://schemas.microsoft.com/office/2006/metadata/properties" targetNamespace="http://schemas.microsoft.com/office/2006/metadata/properties" ma:root="true" ma:fieldsID="5eb6cd67344829d3a956a36ab89737e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C2CEEF0-737F-4FD8-8B9F-F58ABFAE2A1D}">
  <ds:schemaRefs>
    <ds:schemaRef ds:uri="http://schemas.microsoft.com/sharepoint/v3/contenttype/forms"/>
  </ds:schemaRefs>
</ds:datastoreItem>
</file>

<file path=customXml/itemProps2.xml><?xml version="1.0" encoding="utf-8"?>
<ds:datastoreItem xmlns:ds="http://schemas.openxmlformats.org/officeDocument/2006/customXml" ds:itemID="{B278497D-E693-48B8-9427-A927D81520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CFEA411B-8903-4CDA-AF12-4CF4B2D904C8}">
  <ds:schemaRefs>
    <ds:schemaRef ds:uri="http://purl.org/dc/terms/"/>
    <ds:schemaRef ds:uri="http://purl.org/dc/dcmitype/"/>
    <ds:schemaRef ds:uri="http://schemas.microsoft.com/office/infopath/2007/PartnerControls"/>
    <ds:schemaRef ds:uri="http://schemas.microsoft.com/office/2006/documentManagement/types"/>
    <ds:schemaRef ds:uri="http://purl.org/dc/elements/1.1/"/>
    <ds:schemaRef ds:uri="http://www.w3.org/XML/1998/namespace"/>
    <ds:schemaRef ds:uri="http://schemas.microsoft.com/office/2006/metadata/propertie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18987</TotalTime>
  <Words>1901</Words>
  <Application>Microsoft Macintosh PowerPoint</Application>
  <PresentationFormat>Skjermfremvisning (4:3)</PresentationFormat>
  <Paragraphs>266</Paragraphs>
  <Slides>35</Slides>
  <Notes>0</Notes>
  <HiddenSlides>0</HiddenSlides>
  <MMClips>0</MMClips>
  <ScaleCrop>false</ScaleCrop>
  <HeadingPairs>
    <vt:vector size="4" baseType="variant">
      <vt:variant>
        <vt:lpstr>Tema</vt:lpstr>
      </vt:variant>
      <vt:variant>
        <vt:i4>6</vt:i4>
      </vt:variant>
      <vt:variant>
        <vt:lpstr>Lysbildetitler</vt:lpstr>
      </vt:variant>
      <vt:variant>
        <vt:i4>35</vt:i4>
      </vt:variant>
    </vt:vector>
  </HeadingPairs>
  <TitlesOfParts>
    <vt:vector size="41" baseType="lpstr">
      <vt:lpstr>Title</vt:lpstr>
      <vt:lpstr>Chapter</vt:lpstr>
      <vt:lpstr>Standard</vt:lpstr>
      <vt:lpstr>Standard with Grey Box</vt:lpstr>
      <vt:lpstr>Grid Layout</vt:lpstr>
      <vt:lpstr>Blank</vt:lpstr>
      <vt:lpstr>Konjunkturrapport for arkitektbransjen     2H 2017 </vt:lpstr>
      <vt:lpstr>Oppsummert </vt:lpstr>
      <vt:lpstr>Utviklingen de siste 6 månedene</vt:lpstr>
      <vt:lpstr>Konjunkturindeksen for arkitektbedrifter i Norge fortsetter å stige i årets andre måling.</vt:lpstr>
      <vt:lpstr>Forventningene har vokst over de siste månedene.</vt:lpstr>
      <vt:lpstr>Utviklingen de siste 6 månedene</vt:lpstr>
      <vt:lpstr>Større antall bedrifter som melder om vekst i ordrereserver enn en nedgang. </vt:lpstr>
      <vt:lpstr>Det er vekst i ordrereservene særlig blant de største bedriftene.</vt:lpstr>
      <vt:lpstr>Ordrereservene har økt særlig for de mindre bedriftene i forhold til 1H 2017.</vt:lpstr>
      <vt:lpstr>De fleste regioner melder om større ordrereserver idag enn for 6 måneder siden. Unntaket er Nord-Norge. </vt:lpstr>
      <vt:lpstr>Indeksen brutt ned per region viser en særlig stor forbedring i Midt-Norge og på Vestlandet.</vt:lpstr>
      <vt:lpstr>Flere bedrifter rapporterer at de nå har flere årsverk enn for 6 måneder siden.</vt:lpstr>
      <vt:lpstr>De største bedriftene har vokst mest over de siste seks månedene. </vt:lpstr>
      <vt:lpstr>Situasjonen i forhold til årsverk har forbedret seg blant totalt, men bedriftens størrelse har en påvirkning. </vt:lpstr>
      <vt:lpstr>Bedrifter i Nord-Norge er de eneste som rapporterer at de har færre årsverk i dag enn for 6 måneder siden.</vt:lpstr>
      <vt:lpstr>Sammenlignet med 1H 2017 har situasjonen forbedret seg særlig på Vestlandet.</vt:lpstr>
      <vt:lpstr>Offentlige bygg har et oppsving i 2H 2017, mens veksten i bolig er mer moderat. </vt:lpstr>
      <vt:lpstr>På Vestlandet har situasjonen særlig for bolig forbedret seg kraftig.  </vt:lpstr>
      <vt:lpstr>Bolig: De store arkitektkontorene vokser mest.</vt:lpstr>
      <vt:lpstr>Offentlige bygg: De største bedriftene rapporterer størst vekst</vt:lpstr>
      <vt:lpstr>Forventinger til de neste 6 månedene</vt:lpstr>
      <vt:lpstr>Flere forventer oppgang i ordrereserver de neste 6 månedene enn i 1 halvdel av 2017.</vt:lpstr>
      <vt:lpstr>Forventningen om en vekst i ordrereserver er større enn frykten for et fall. </vt:lpstr>
      <vt:lpstr>Arkitektbedrifter i alle regioner med unntak av Nord-Norge har en større andel optimister enn pessimister.</vt:lpstr>
      <vt:lpstr>Optimismen for fremtidige ordrereserver har økt mest i Oslo.</vt:lpstr>
      <vt:lpstr>Arkitektkontorene forventer flere ansettelser fremover.</vt:lpstr>
      <vt:lpstr>Optimistisk holdning til fremtidige ansettelser, generell optimisme blant så godt som alle kontorstørrelser.</vt:lpstr>
      <vt:lpstr>De mellomstore bedriftene (21-50 ansatte) forventer størst vekst i antall ansatte i tiden fremover.</vt:lpstr>
      <vt:lpstr>Optimismen når det gjelder ansettelser er generelt høy over hele landet.   </vt:lpstr>
      <vt:lpstr>Bedrifter i alle regioner er optimistiske til utviklingen i antall årsverk, særlig i Oslo og på Vestlandet.</vt:lpstr>
      <vt:lpstr>Det er høyest forventinger til bolig, plan og offentlige bygg, som i 1H 2017, ,med større forventninger til bolig. </vt:lpstr>
      <vt:lpstr>Arkitektbedriftene i Norge</vt:lpstr>
      <vt:lpstr>Om undersøkelsen (I)</vt:lpstr>
      <vt:lpstr>Om undersøkelsen (II)</vt:lpstr>
      <vt:lpstr>Konjunkturindeksen- bakgrunn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Three line presentation title Using property</dc:title>
  <dc:creator>Andrew Arnott</dc:creator>
  <cp:lastModifiedBy>Mette Svensen</cp:lastModifiedBy>
  <cp:revision>419</cp:revision>
  <dcterms:created xsi:type="dcterms:W3CDTF">2012-01-19T22:49:17Z</dcterms:created>
  <dcterms:modified xsi:type="dcterms:W3CDTF">2017-09-07T08:36:09Z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0x01010093895BC005434F4CAFE33F277B8640ED</vt:lpwstr>
  </property>
</Properties>
</file>